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3" r:id="rId5"/>
    <p:sldId id="317" r:id="rId6"/>
    <p:sldId id="314" r:id="rId7"/>
    <p:sldId id="267" r:id="rId8"/>
    <p:sldId id="318" r:id="rId9"/>
    <p:sldId id="303" r:id="rId10"/>
    <p:sldId id="265" r:id="rId11"/>
    <p:sldId id="266" r:id="rId12"/>
    <p:sldId id="305" r:id="rId13"/>
    <p:sldId id="308" r:id="rId14"/>
    <p:sldId id="280" r:id="rId15"/>
    <p:sldId id="304" r:id="rId16"/>
    <p:sldId id="313" r:id="rId17"/>
    <p:sldId id="293" r:id="rId18"/>
    <p:sldId id="299" r:id="rId19"/>
    <p:sldId id="300" r:id="rId20"/>
    <p:sldId id="301" r:id="rId21"/>
    <p:sldId id="302" r:id="rId22"/>
    <p:sldId id="278" r:id="rId23"/>
    <p:sldId id="289" r:id="rId24"/>
    <p:sldId id="276" r:id="rId25"/>
    <p:sldId id="290" r:id="rId26"/>
  </p:sldIdLst>
  <p:sldSz cx="12192000" cy="6858000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F0"/>
    <a:srgbClr val="BAA523"/>
    <a:srgbClr val="96A519"/>
    <a:srgbClr val="3996A5"/>
    <a:srgbClr val="97BF0D"/>
    <a:srgbClr val="75195B"/>
    <a:srgbClr val="EE8032"/>
    <a:srgbClr val="EE7D32"/>
    <a:srgbClr val="3E7E93"/>
    <a:srgbClr val="38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133" autoAdjust="0"/>
  </p:normalViewPr>
  <p:slideViewPr>
    <p:cSldViewPr>
      <p:cViewPr varScale="1">
        <p:scale>
          <a:sx n="50" d="100"/>
          <a:sy n="50" d="100"/>
        </p:scale>
        <p:origin x="1834" y="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1"/>
            <a:ext cx="5445126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4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96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5772">
              <a:spcBef>
                <a:spcPts val="0"/>
              </a:spcBef>
              <a:spcAft>
                <a:spcPts val="1200"/>
              </a:spcAft>
              <a:defRPr/>
            </a:pPr>
            <a:endParaRPr lang="en-GB" sz="1300" dirty="0"/>
          </a:p>
          <a:p>
            <a:pPr defTabSz="915772">
              <a:defRPr/>
            </a:pPr>
            <a:endParaRPr lang="en-GB" sz="800" dirty="0"/>
          </a:p>
          <a:p>
            <a:endParaRPr lang="en-GB" sz="800" dirty="0"/>
          </a:p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84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87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3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84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286179" algn="just" defTabSz="915772">
              <a:spcBef>
                <a:spcPts val="0"/>
              </a:spcBef>
              <a:spcAft>
                <a:spcPts val="600"/>
              </a:spcAft>
              <a:defRPr/>
            </a:pPr>
            <a:endParaRPr lang="fr-BE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fr-BE" sz="14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GB" sz="1400" b="1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endParaRPr lang="en-GB" sz="1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BE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6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51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1"/>
              </a:spcAft>
              <a:buFont typeface="Arial" panose="020B0604020202020204" pitchFamily="34" charset="0"/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4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908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88CC-E258-4940-B08C-30528D89E685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718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83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b="1" dirty="0"/>
          </a:p>
          <a:p>
            <a:endParaRPr lang="fr-BE" b="1" dirty="0"/>
          </a:p>
          <a:p>
            <a:endParaRPr lang="fr-BE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16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59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500"/>
              </a:spcAft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594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BE" sz="1600" dirty="0"/>
          </a:p>
          <a:p>
            <a:pPr defTabSz="915772">
              <a:defRPr/>
            </a:pPr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8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1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12192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19936" y="1700808"/>
            <a:ext cx="6048672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2" y="3933056"/>
            <a:ext cx="4992555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93296"/>
            <a:ext cx="2844800" cy="476250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093296"/>
            <a:ext cx="3860800" cy="476250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093296"/>
            <a:ext cx="2844800" cy="4762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401" y="324000"/>
            <a:ext cx="2415911" cy="1396800"/>
          </a:xfrm>
          <a:prstGeom prst="rect">
            <a:avLst/>
          </a:prstGeom>
          <a:noFill/>
        </p:spPr>
      </p:pic>
      <p:pic>
        <p:nvPicPr>
          <p:cNvPr id="1027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5600" y="6436800"/>
            <a:ext cx="914400" cy="45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1123950"/>
            <a:ext cx="2745317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123950"/>
            <a:ext cx="8039100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2"/>
            <a:ext cx="109728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93296"/>
            <a:ext cx="28448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093296"/>
            <a:ext cx="38608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093296"/>
            <a:ext cx="28448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3600" y="6458400"/>
            <a:ext cx="813600" cy="406800"/>
          </a:xfrm>
          <a:prstGeom prst="rect">
            <a:avLst/>
          </a:prstGeom>
          <a:noFill/>
        </p:spPr>
      </p:pic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000" y="306000"/>
            <a:ext cx="2160621" cy="1249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123951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87600"/>
            <a:ext cx="10972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F0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horizon2020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ib.org/products/blending/innovfin/" TargetMode="External"/><Relationship Id="rId5" Type="http://schemas.openxmlformats.org/officeDocument/2006/relationships/hyperlink" Target="http://ec.europa.eu/research/participants/portal/desktop/en/home.html" TargetMode="External"/><Relationship Id="rId4" Type="http://schemas.openxmlformats.org/officeDocument/2006/relationships/hyperlink" Target="http://ec.europa.eu/research/health/index.cfm?pg=hom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744" y="1556792"/>
            <a:ext cx="6408712" cy="2088232"/>
          </a:xfrm>
        </p:spPr>
        <p:txBody>
          <a:bodyPr/>
          <a:lstStyle/>
          <a:p>
            <a:pPr marL="0" indent="0"/>
            <a:r>
              <a:rPr lang="en-GB" sz="4000" dirty="0"/>
              <a:t>An ambitious FP9 and a mission oriented approach for health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12024" y="4293096"/>
            <a:ext cx="49237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0" kern="0" dirty="0"/>
              <a:t>Dr Line </a:t>
            </a:r>
            <a:r>
              <a:rPr lang="en-GB" sz="2000" b="0" kern="0" dirty="0" err="1"/>
              <a:t>Matthiessen</a:t>
            </a:r>
            <a:r>
              <a:rPr lang="en-GB" sz="2000" b="0" kern="0" dirty="0"/>
              <a:t>, MD PhD</a:t>
            </a:r>
          </a:p>
          <a:p>
            <a:r>
              <a:rPr lang="en-GB" sz="1800" b="0" kern="0" dirty="0"/>
              <a:t>Acting Director</a:t>
            </a:r>
          </a:p>
          <a:p>
            <a:r>
              <a:rPr lang="fr-BE" sz="1800" b="0" kern="0" dirty="0"/>
              <a:t>European Commission</a:t>
            </a:r>
            <a:endParaRPr lang="en-GB" sz="1800" b="0" kern="0" dirty="0"/>
          </a:p>
          <a:p>
            <a:r>
              <a:rPr lang="en-GB" sz="1800" b="0" kern="0" dirty="0"/>
              <a:t>DG Research and Innovation                                   Health Directorate</a:t>
            </a:r>
          </a:p>
        </p:txBody>
      </p:sp>
    </p:spTree>
    <p:extLst>
      <p:ext uri="{BB962C8B-B14F-4D97-AF65-F5344CB8AC3E}">
        <p14:creationId xmlns:p14="http://schemas.microsoft.com/office/powerpoint/2010/main" val="208699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rstir\AppData\Local\Microsoft\Windows\Temporary Internet Files\Content.Outlook\M2CDVA4E\Capture.PM infographic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484784"/>
            <a:ext cx="8907326" cy="41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7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484784"/>
            <a:ext cx="8640959" cy="764704"/>
          </a:xfrm>
        </p:spPr>
        <p:txBody>
          <a:bodyPr/>
          <a:lstStyle/>
          <a:p>
            <a:pPr algn="ctr"/>
            <a:r>
              <a:rPr lang="fr-BE" sz="3600" dirty="0">
                <a:solidFill>
                  <a:schemeClr val="accent6"/>
                </a:solidFill>
              </a:rPr>
              <a:t>An </a:t>
            </a:r>
            <a:r>
              <a:rPr lang="fr-BE" sz="3600" dirty="0" err="1">
                <a:solidFill>
                  <a:schemeClr val="accent6"/>
                </a:solidFill>
              </a:rPr>
              <a:t>example</a:t>
            </a:r>
            <a:r>
              <a:rPr lang="fr-BE" sz="3600" dirty="0">
                <a:solidFill>
                  <a:schemeClr val="accent6"/>
                </a:solidFill>
              </a:rPr>
              <a:t> of a </a:t>
            </a:r>
            <a:r>
              <a:rPr lang="fr-BE" sz="3600" dirty="0" err="1">
                <a:solidFill>
                  <a:schemeClr val="accent6"/>
                </a:solidFill>
              </a:rPr>
              <a:t>success</a:t>
            </a:r>
            <a:r>
              <a:rPr lang="fr-BE" sz="3600" dirty="0">
                <a:solidFill>
                  <a:schemeClr val="accent6"/>
                </a:solidFill>
              </a:rPr>
              <a:t> story</a:t>
            </a:r>
            <a:endParaRPr lang="en-GB" sz="3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1" y="2564904"/>
            <a:ext cx="8712968" cy="3600400"/>
          </a:xfrm>
        </p:spPr>
        <p:txBody>
          <a:bodyPr/>
          <a:lstStyle/>
          <a:p>
            <a:pPr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GB" sz="2800" dirty="0"/>
          </a:p>
          <a:p>
            <a:pPr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i="0" dirty="0"/>
              <a:t>The </a:t>
            </a:r>
            <a:r>
              <a:rPr lang="en-GB" sz="2800" b="1" i="0" dirty="0"/>
              <a:t>project ESPOIR</a:t>
            </a:r>
            <a:r>
              <a:rPr lang="en-GB" sz="2800" i="0" dirty="0"/>
              <a:t> (FP7) developed a </a:t>
            </a:r>
            <a:r>
              <a:rPr lang="en-GB" sz="2800" b="1" i="0" dirty="0"/>
              <a:t>new heart valve replacement methodology for children </a:t>
            </a:r>
            <a:r>
              <a:rPr lang="en-GB" sz="2800" i="0" dirty="0"/>
              <a:t>that does not have to activate the immune system and regenerates tissues. It is already accepted and reimbursed in 6 countries. </a:t>
            </a:r>
          </a:p>
          <a:p>
            <a:endParaRPr lang="en-GB" dirty="0"/>
          </a:p>
          <a:p>
            <a:pPr marL="342900">
              <a:spcAft>
                <a:spcPts val="1200"/>
              </a:spcAft>
            </a:pPr>
            <a:endParaRPr lang="fr-BE" dirty="0"/>
          </a:p>
          <a:p>
            <a:pPr marL="342900">
              <a:spcAft>
                <a:spcPts val="1200"/>
              </a:spcAft>
            </a:pPr>
            <a:endParaRPr lang="en-GB" dirty="0">
              <a:latin typeface="+mj-lt"/>
              <a:ea typeface="+mj-ea"/>
              <a:cs typeface="+mj-cs"/>
            </a:endParaRPr>
          </a:p>
          <a:p>
            <a:pPr indent="0">
              <a:spcAft>
                <a:spcPts val="1200"/>
              </a:spcAft>
              <a:buNone/>
            </a:pPr>
            <a:endParaRPr lang="en-GB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712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3512" y="1"/>
            <a:ext cx="8964488" cy="936625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Examples of orphan therapy development funded through 			Horizon 2020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7808" y="5559624"/>
            <a:ext cx="53285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More information available on </a:t>
            </a:r>
            <a:r>
              <a:rPr lang="en-GB" sz="1200" dirty="0" err="1">
                <a:solidFill>
                  <a:srgbClr val="002060"/>
                </a:solidFill>
              </a:rPr>
              <a:t>Cordis</a:t>
            </a:r>
            <a:r>
              <a:rPr lang="en-GB" sz="1200" dirty="0">
                <a:solidFill>
                  <a:srgbClr val="002060"/>
                </a:solidFill>
              </a:rPr>
              <a:t> Project Search: http://cordis.europa.eu/projects/home_en.html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5840" y="1147773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tx1"/>
                </a:solidFill>
              </a:rPr>
              <a:t>BATCure</a:t>
            </a:r>
            <a:r>
              <a:rPr lang="en-GB" sz="1400" dirty="0">
                <a:solidFill>
                  <a:schemeClr val="tx1"/>
                </a:solidFill>
              </a:rPr>
              <a:t> : </a:t>
            </a:r>
            <a:r>
              <a:rPr lang="en-GB" sz="1400" b="0" dirty="0">
                <a:solidFill>
                  <a:schemeClr val="tx1"/>
                </a:solidFill>
              </a:rPr>
              <a:t>New therapies for a group of rare lysosomal diseases, neuronal </a:t>
            </a:r>
            <a:r>
              <a:rPr lang="en-GB" sz="1400" b="0" dirty="0" err="1">
                <a:solidFill>
                  <a:schemeClr val="tx1"/>
                </a:solidFill>
              </a:rPr>
              <a:t>ceroid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err="1">
                <a:solidFill>
                  <a:schemeClr val="tx1"/>
                </a:solidFill>
              </a:rPr>
              <a:t>lipofuscinoses</a:t>
            </a:r>
            <a:r>
              <a:rPr lang="en-GB" sz="1400" b="0" dirty="0">
                <a:solidFill>
                  <a:schemeClr val="tx1"/>
                </a:solidFill>
              </a:rPr>
              <a:t> or Batten disease</a:t>
            </a:r>
          </a:p>
          <a:p>
            <a:endParaRPr lang="en-GB" sz="1400" dirty="0"/>
          </a:p>
        </p:txBody>
      </p:sp>
      <p:pic>
        <p:nvPicPr>
          <p:cNvPr id="2050" name="Picture 2" descr="C:\Users\eerolii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18" y="1106460"/>
            <a:ext cx="1060622" cy="8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060849"/>
            <a:ext cx="117633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87688" y="2042846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MYOCURE : </a:t>
            </a:r>
            <a:r>
              <a:rPr lang="en-GB" sz="1400" b="0" dirty="0">
                <a:solidFill>
                  <a:schemeClr val="tx1"/>
                </a:solidFill>
              </a:rPr>
              <a:t>Innovative gene therapy platform to cure rare hereditary muscle disorders focusing on </a:t>
            </a:r>
            <a:r>
              <a:rPr lang="en-GB" sz="1400" b="0" dirty="0" err="1">
                <a:solidFill>
                  <a:schemeClr val="tx1"/>
                </a:solidFill>
              </a:rPr>
              <a:t>myotubular</a:t>
            </a:r>
            <a:r>
              <a:rPr lang="en-GB" sz="1400" b="0" dirty="0">
                <a:solidFill>
                  <a:schemeClr val="tx1"/>
                </a:solidFill>
              </a:rPr>
              <a:t> myopathy (MTM) and glycogen storage disorder (GSD) type II</a:t>
            </a:r>
          </a:p>
          <a:p>
            <a:endParaRPr lang="en-GB" sz="1400" dirty="0"/>
          </a:p>
        </p:txBody>
      </p:sp>
      <p:pic>
        <p:nvPicPr>
          <p:cNvPr id="2052" name="Picture 4" descr="C:\Users\eerolii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32" y="2852936"/>
            <a:ext cx="952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55840" y="2996952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UM Cure 2020 : </a:t>
            </a:r>
            <a:r>
              <a:rPr lang="en-GB" sz="1400" b="0" dirty="0">
                <a:solidFill>
                  <a:schemeClr val="tx1"/>
                </a:solidFill>
              </a:rPr>
              <a:t>Novel therapeutic approaches for treatment of </a:t>
            </a:r>
            <a:r>
              <a:rPr lang="en-GB" sz="1400" b="0" dirty="0" err="1">
                <a:solidFill>
                  <a:schemeClr val="tx1"/>
                </a:solidFill>
              </a:rPr>
              <a:t>uveal</a:t>
            </a:r>
            <a:r>
              <a:rPr lang="en-GB" sz="1400" b="0" dirty="0">
                <a:solidFill>
                  <a:schemeClr val="tx1"/>
                </a:solidFill>
              </a:rPr>
              <a:t> melanoma</a:t>
            </a:r>
          </a:p>
          <a:p>
            <a:endParaRPr lang="en-GB" sz="1400" dirty="0"/>
          </a:p>
        </p:txBody>
      </p:sp>
      <p:pic>
        <p:nvPicPr>
          <p:cNvPr id="2053" name="Picture 5" descr="C:\Users\eerolii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24" y="3140969"/>
            <a:ext cx="1675061" cy="17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87688" y="3842464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SCIDNET : </a:t>
            </a:r>
            <a:r>
              <a:rPr lang="en-GB" sz="1400" b="0" dirty="0">
                <a:solidFill>
                  <a:schemeClr val="tx1"/>
                </a:solidFill>
              </a:rPr>
              <a:t>Developing genetic medicines for Severe Combined Immunodeficiency (SCID) </a:t>
            </a:r>
          </a:p>
          <a:p>
            <a:endParaRPr lang="en-GB" sz="1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01" y="4899461"/>
            <a:ext cx="2309928" cy="49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23792" y="4563126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VISION-DMD : </a:t>
            </a:r>
            <a:r>
              <a:rPr lang="en-GB" sz="1400" b="0" dirty="0">
                <a:solidFill>
                  <a:schemeClr val="tx1"/>
                </a:solidFill>
              </a:rPr>
              <a:t>Advancing development of steroid-like orphan drug VBP15 as therapy for patients with </a:t>
            </a:r>
            <a:r>
              <a:rPr lang="en-GB" sz="1400" b="0" dirty="0" err="1">
                <a:solidFill>
                  <a:schemeClr val="tx1"/>
                </a:solidFill>
              </a:rPr>
              <a:t>Duchenne</a:t>
            </a:r>
            <a:r>
              <a:rPr lang="en-GB" sz="1400" b="0" dirty="0">
                <a:solidFill>
                  <a:schemeClr val="tx1"/>
                </a:solidFill>
              </a:rPr>
              <a:t> Muscular Dystrophy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4492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1" y="1052737"/>
            <a:ext cx="8640959" cy="936625"/>
          </a:xfrm>
        </p:spPr>
        <p:txBody>
          <a:bodyPr/>
          <a:lstStyle/>
          <a:p>
            <a:pPr algn="ctr"/>
            <a:r>
              <a:rPr lang="fr-BE" sz="3200" dirty="0"/>
              <a:t>How can we have more impact 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060848"/>
            <a:ext cx="8712968" cy="4464496"/>
          </a:xfrm>
        </p:spPr>
        <p:txBody>
          <a:bodyPr/>
          <a:lstStyle/>
          <a:p>
            <a:pPr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i="0" dirty="0"/>
              <a:t>Key findings of the Interim Evaluation of Horizon 2020:</a:t>
            </a:r>
          </a:p>
          <a:p>
            <a:pPr indent="0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GB" sz="1800" b="1" i="0" dirty="0"/>
              <a:t>An attractive, simplified and well-performing programme, </a:t>
            </a:r>
            <a:r>
              <a:rPr lang="en-GB" sz="1800" i="0" dirty="0"/>
              <a:t>highly relevant for stakeholders and societal needs.</a:t>
            </a:r>
          </a:p>
          <a:p>
            <a:pPr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i="0" dirty="0"/>
              <a:t>On track to deliver </a:t>
            </a:r>
            <a:r>
              <a:rPr lang="en-GB" sz="1800" b="1" i="0" dirty="0"/>
              <a:t>value for money </a:t>
            </a:r>
            <a:r>
              <a:rPr lang="en-GB" sz="1800" i="0" dirty="0"/>
              <a:t>and </a:t>
            </a:r>
            <a:r>
              <a:rPr lang="en-GB" sz="1800" b="1" i="0" dirty="0"/>
              <a:t>to meet its knowledge-creation objectives</a:t>
            </a:r>
            <a:r>
              <a:rPr lang="en-GB" sz="1800" i="0" dirty="0"/>
              <a:t>.</a:t>
            </a:r>
          </a:p>
          <a:p>
            <a:pPr indent="0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GB" sz="1800" i="0" dirty="0"/>
              <a:t>Strong </a:t>
            </a:r>
            <a:r>
              <a:rPr lang="en-GB" sz="1800" b="1" i="0" dirty="0"/>
              <a:t>EU Added Value </a:t>
            </a:r>
            <a:r>
              <a:rPr lang="en-GB" sz="1800" i="0" dirty="0"/>
              <a:t>through unique opportunities, competition &amp; access to new knowledge.</a:t>
            </a:r>
          </a:p>
          <a:p>
            <a:pPr indent="0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800" i="0" dirty="0"/>
              <a:t>There is </a:t>
            </a:r>
            <a:r>
              <a:rPr lang="en-US" sz="1800" b="1" i="0" dirty="0"/>
              <a:t>room for improvement:</a:t>
            </a:r>
          </a:p>
          <a:p>
            <a:pPr marL="685800"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b="0" dirty="0"/>
              <a:t>The </a:t>
            </a:r>
            <a:r>
              <a:rPr lang="en-US" sz="1800" dirty="0"/>
              <a:t>strategic challenges and objectives </a:t>
            </a:r>
            <a:r>
              <a:rPr lang="en-US" sz="1800" b="0" dirty="0"/>
              <a:t>are not always clearly translated in specific calls and topics.</a:t>
            </a:r>
          </a:p>
          <a:p>
            <a:pPr marL="685800"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b="0" dirty="0"/>
              <a:t>Low involvement of civil society (but improved over FP7). Need to </a:t>
            </a:r>
            <a:r>
              <a:rPr lang="en-US" sz="1800" dirty="0"/>
              <a:t>bring R&amp;I closer to the public</a:t>
            </a:r>
            <a:r>
              <a:rPr lang="en-US" sz="1800" b="0" dirty="0"/>
              <a:t>.</a:t>
            </a:r>
          </a:p>
          <a:p>
            <a:pPr marL="685800"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Establish an impact-focused, </a:t>
            </a:r>
            <a:r>
              <a:rPr lang="en-US" u="sng" dirty="0"/>
              <a:t>mission-oriented</a:t>
            </a:r>
            <a:r>
              <a:rPr lang="en-US" sz="1800" dirty="0"/>
              <a:t> approach.</a:t>
            </a:r>
            <a:endParaRPr lang="en-GB" dirty="0"/>
          </a:p>
          <a:p>
            <a:pPr marL="342900">
              <a:spcAft>
                <a:spcPts val="1200"/>
              </a:spcAft>
            </a:pPr>
            <a:endParaRPr lang="fr-BE" dirty="0"/>
          </a:p>
          <a:p>
            <a:pPr marL="342900">
              <a:spcAft>
                <a:spcPts val="1200"/>
              </a:spcAft>
            </a:pPr>
            <a:endParaRPr lang="en-GB" dirty="0">
              <a:latin typeface="+mj-lt"/>
              <a:ea typeface="+mj-ea"/>
              <a:cs typeface="+mj-cs"/>
            </a:endParaRPr>
          </a:p>
          <a:p>
            <a:pPr indent="0">
              <a:spcAft>
                <a:spcPts val="1200"/>
              </a:spcAft>
              <a:buNone/>
            </a:pPr>
            <a:endParaRPr lang="en-GB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910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91544" y="3429000"/>
            <a:ext cx="8229600" cy="2880320"/>
          </a:xfrm>
        </p:spPr>
        <p:txBody>
          <a:bodyPr/>
          <a:lstStyle/>
          <a:p>
            <a:r>
              <a:rPr lang="en-GB" i="0" dirty="0"/>
              <a:t>“</a:t>
            </a:r>
            <a:r>
              <a:rPr lang="en-GB" i="0" dirty="0" err="1"/>
              <a:t>Lamy</a:t>
            </a:r>
            <a:r>
              <a:rPr lang="en-GB" i="0" dirty="0"/>
              <a:t> report” - Recommendation 5: Adopt a mission-oriented, impact-focused approach to address global challenges.</a:t>
            </a:r>
            <a:br>
              <a:rPr lang="en-GB" i="0" dirty="0"/>
            </a:br>
            <a:r>
              <a:rPr lang="en-GB" i="0" dirty="0"/>
              <a:t> </a:t>
            </a:r>
            <a:br>
              <a:rPr lang="en-GB" i="0" dirty="0"/>
            </a:br>
            <a:r>
              <a:rPr lang="en-GB" i="0" dirty="0"/>
              <a:t>Action: Set research and innovation missions that address global challenges and mobilise researchers, innovators and other stakeholders to realise them.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7" y="1508605"/>
            <a:ext cx="283330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9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484785"/>
            <a:ext cx="8640960" cy="936625"/>
          </a:xfrm>
        </p:spPr>
        <p:txBody>
          <a:bodyPr/>
          <a:lstStyle/>
          <a:p>
            <a:pPr marL="0" indent="0"/>
            <a:br>
              <a:rPr lang="fr-BE" dirty="0"/>
            </a:br>
            <a:br>
              <a:rPr lang="fr-BE" dirty="0"/>
            </a:br>
            <a:br>
              <a:rPr lang="fr-BE" dirty="0"/>
            </a:br>
            <a:endParaRPr lang="en-GB" dirty="0"/>
          </a:p>
        </p:txBody>
      </p:sp>
      <p:pic>
        <p:nvPicPr>
          <p:cNvPr id="4" name="Picture 2" descr="U:\A6\Mission-Oriented R&amp;I\2. MM Report\Report Content - Graphics\MM Report front p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98" y="3789040"/>
            <a:ext cx="2074044" cy="294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64784" y="121872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Towards</a:t>
            </a:r>
            <a:r>
              <a:rPr lang="en-GB" sz="3200" kern="0" dirty="0">
                <a:solidFill>
                  <a:schemeClr val="bg1"/>
                </a:solidFill>
              </a:rPr>
              <a:t> FP9</a:t>
            </a: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64784" y="1196752"/>
            <a:ext cx="6480720" cy="3090582"/>
          </a:xfrm>
        </p:spPr>
        <p:txBody>
          <a:bodyPr/>
          <a:lstStyle/>
          <a:p>
            <a:pPr indent="0" algn="just">
              <a:buNone/>
            </a:pPr>
            <a:r>
              <a:rPr lang="en-GB" sz="1800" b="1" dirty="0">
                <a:latin typeface="Verdana" charset="0"/>
                <a:cs typeface="Arial" charset="0"/>
              </a:rPr>
              <a:t>"We need to define missions that break down silos.</a:t>
            </a:r>
            <a:endParaRPr lang="en-GB" sz="800" b="1" dirty="0">
              <a:latin typeface="Verdana" charset="0"/>
              <a:cs typeface="Arial" charset="0"/>
            </a:endParaRPr>
          </a:p>
          <a:p>
            <a:pPr indent="0" algn="just">
              <a:buNone/>
            </a:pPr>
            <a:br>
              <a:rPr lang="en-GB" sz="800" b="1" dirty="0">
                <a:latin typeface="Verdana" charset="0"/>
                <a:cs typeface="Arial" charset="0"/>
              </a:rPr>
            </a:br>
            <a:r>
              <a:rPr lang="en-GB" sz="1800" b="1" dirty="0">
                <a:latin typeface="Verdana" charset="0"/>
                <a:cs typeface="Arial" charset="0"/>
              </a:rPr>
              <a:t>We have made progress in Horizon 2020 to focus resources in selected areas. But we still support too many different projects that disperse or fragment our funding.</a:t>
            </a:r>
            <a:endParaRPr lang="en-GB" sz="800" b="1" dirty="0">
              <a:latin typeface="Verdana" charset="0"/>
              <a:cs typeface="Arial" charset="0"/>
            </a:endParaRPr>
          </a:p>
          <a:p>
            <a:pPr indent="0" algn="just">
              <a:buNone/>
            </a:pPr>
            <a:endParaRPr lang="en-GB" sz="800" b="1" dirty="0">
              <a:latin typeface="Verdana" charset="0"/>
              <a:cs typeface="Arial" charset="0"/>
            </a:endParaRPr>
          </a:p>
          <a:p>
            <a:pPr indent="0" algn="just">
              <a:buNone/>
            </a:pPr>
            <a:r>
              <a:rPr lang="en-GB" sz="1800" b="1" dirty="0">
                <a:latin typeface="Verdana" charset="0"/>
                <a:cs typeface="Arial" charset="0"/>
              </a:rPr>
              <a:t>We need to set our eyes on a specific target, and drive our scientific efforts towards reaching that target. And we need to be ambitious about it."</a:t>
            </a:r>
            <a:endParaRPr lang="en-GB" sz="1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058497"/>
            <a:ext cx="1872208" cy="187220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61706" y="4406082"/>
            <a:ext cx="63324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sz="2000" b="0" i="0" kern="0" dirty="0">
                <a:solidFill>
                  <a:srgbClr val="0070C0"/>
                </a:solidFill>
              </a:rPr>
              <a:t>The Mazzucato report describes key criteria to select missions and important factors for implementation (released by </a:t>
            </a:r>
            <a:r>
              <a:rPr lang="en-GB" sz="2000" b="0" i="0" kern="0" dirty="0" err="1">
                <a:solidFill>
                  <a:srgbClr val="0070C0"/>
                </a:solidFill>
              </a:rPr>
              <a:t>Prof.</a:t>
            </a:r>
            <a:r>
              <a:rPr lang="en-GB" sz="2000" b="0" i="0" kern="0" dirty="0">
                <a:solidFill>
                  <a:srgbClr val="0070C0"/>
                </a:solidFill>
              </a:rPr>
              <a:t> Mariana Mazzucato on 22/2/2018).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0070C0"/>
                </a:solidFill>
              </a:rPr>
              <a:t>A Call for feedback on missions on the basis of this report is open until 3 April 2018.</a:t>
            </a:r>
          </a:p>
        </p:txBody>
      </p:sp>
    </p:spTree>
    <p:extLst>
      <p:ext uri="{BB962C8B-B14F-4D97-AF65-F5344CB8AC3E}">
        <p14:creationId xmlns:p14="http://schemas.microsoft.com/office/powerpoint/2010/main" val="134459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484785"/>
            <a:ext cx="8640960" cy="936625"/>
          </a:xfrm>
        </p:spPr>
        <p:txBody>
          <a:bodyPr/>
          <a:lstStyle/>
          <a:p>
            <a:pPr marL="0" indent="0"/>
            <a:br>
              <a:rPr lang="fr-BE" dirty="0"/>
            </a:br>
            <a:br>
              <a:rPr lang="fr-BE" dirty="0"/>
            </a:br>
            <a:br>
              <a:rPr lang="fr-BE" dirty="0"/>
            </a:b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54" y="3212977"/>
            <a:ext cx="20193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83176" y="2421409"/>
            <a:ext cx="6333304" cy="41044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i="0" dirty="0"/>
              <a:t>Bold, inspirational, with wide societal relevance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i="0" dirty="0"/>
              <a:t>A clear direction: targeted, measurable and time-</a:t>
            </a:r>
            <a:r>
              <a:rPr lang="de-DE" i="0" dirty="0" err="1"/>
              <a:t>bound</a:t>
            </a:r>
            <a:endParaRPr lang="de-DE" i="0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i="0" dirty="0"/>
              <a:t>Ambitious but realistic R&amp;I actions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i="0" dirty="0"/>
              <a:t>Cross-</a:t>
            </a:r>
            <a:r>
              <a:rPr lang="de-DE" i="0" dirty="0" err="1"/>
              <a:t>disciplinary</a:t>
            </a:r>
            <a:r>
              <a:rPr lang="de-DE" i="0" dirty="0"/>
              <a:t>, cross-sectoral and cross-actor innovation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i="0" dirty="0"/>
              <a:t>Multiple bottom-up solutions</a:t>
            </a:r>
            <a:endParaRPr lang="en-GB" i="0" dirty="0"/>
          </a:p>
          <a:p>
            <a:pPr indent="0">
              <a:spcAft>
                <a:spcPts val="1800"/>
              </a:spcAft>
              <a:buNone/>
            </a:pPr>
            <a:endParaRPr lang="en-GB" i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61384" y="1232496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/>
            <a:r>
              <a:rPr lang="de-DE" kern="0" dirty="0" err="1"/>
              <a:t>Criteria</a:t>
            </a:r>
            <a:r>
              <a:rPr lang="de-DE" kern="0" dirty="0"/>
              <a:t> </a:t>
            </a:r>
            <a:r>
              <a:rPr lang="de-DE" kern="0" dirty="0" err="1"/>
              <a:t>for</a:t>
            </a:r>
            <a:r>
              <a:rPr lang="de-DE" kern="0" dirty="0"/>
              <a:t> </a:t>
            </a:r>
            <a:r>
              <a:rPr lang="de-DE" kern="0" dirty="0" err="1"/>
              <a:t>selecting</a:t>
            </a:r>
            <a:r>
              <a:rPr lang="de-DE" kern="0" dirty="0"/>
              <a:t> R&amp;I </a:t>
            </a:r>
            <a:r>
              <a:rPr lang="de-DE" kern="0" dirty="0" err="1"/>
              <a:t>missions</a:t>
            </a:r>
            <a:br>
              <a:rPr lang="en-GB" kern="0" dirty="0"/>
            </a:br>
            <a:r>
              <a:rPr lang="en-GB" sz="2400" b="0" kern="0" dirty="0"/>
              <a:t>proposed by Prof Mazzucato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34459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884" y="1279587"/>
            <a:ext cx="8640960" cy="936625"/>
          </a:xfrm>
        </p:spPr>
        <p:txBody>
          <a:bodyPr/>
          <a:lstStyle/>
          <a:p>
            <a:pPr marL="0" indent="0"/>
            <a:br>
              <a:rPr lang="fr-BE" dirty="0"/>
            </a:br>
            <a:br>
              <a:rPr lang="fr-BE" dirty="0"/>
            </a:br>
            <a:br>
              <a:rPr lang="fr-BE" dirty="0"/>
            </a:b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57884" y="1283356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/>
            <a:r>
              <a:rPr lang="en-US" kern="0" dirty="0"/>
              <a:t>Key factors for implementing</a:t>
            </a:r>
            <a:br>
              <a:rPr lang="en-US" kern="0" dirty="0"/>
            </a:br>
            <a:r>
              <a:rPr lang="en-US" kern="0" dirty="0"/>
              <a:t>R&amp;I missions at EU level </a:t>
            </a:r>
            <a:endParaRPr lang="en-GB" kern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79776" y="2492896"/>
            <a:ext cx="6275040" cy="4104456"/>
          </a:xfrm>
        </p:spPr>
        <p:txBody>
          <a:bodyPr/>
          <a:lstStyle/>
          <a:p>
            <a:pPr marL="182563" lvl="1" indent="-182563">
              <a:buFont typeface="Arial" pitchFamily="34" charset="0"/>
              <a:buChar char="•"/>
            </a:pPr>
            <a:r>
              <a:rPr lang="en-GB" b="0" dirty="0"/>
              <a:t>Engagement of diverse national and regional stakeholders</a:t>
            </a:r>
          </a:p>
          <a:p>
            <a:pPr marL="182563" lvl="1" indent="-182563">
              <a:buFont typeface="Arial" pitchFamily="34" charset="0"/>
              <a:buChar char="•"/>
            </a:pPr>
            <a:r>
              <a:rPr lang="en-GB" b="0" dirty="0"/>
              <a:t>Measurement of progress and impact by goals and milestones</a:t>
            </a:r>
          </a:p>
          <a:p>
            <a:pPr marL="182563" lvl="1" indent="-182563">
              <a:buFont typeface="Arial" pitchFamily="34" charset="0"/>
              <a:buChar char="•"/>
            </a:pPr>
            <a:r>
              <a:rPr lang="en-GB" b="0" dirty="0"/>
              <a:t>A portfolio of instruments to foster bottom-up solutions</a:t>
            </a:r>
          </a:p>
          <a:p>
            <a:pPr marL="182563" lvl="1" indent="-182563">
              <a:buFont typeface="Arial" pitchFamily="34" charset="0"/>
              <a:buChar char="•"/>
            </a:pPr>
            <a:r>
              <a:rPr lang="en-GB" b="0" dirty="0"/>
              <a:t>Flexibility, pro-active management and building in-house capabilities</a:t>
            </a:r>
          </a:p>
          <a:p>
            <a:pPr marL="182563" lvl="1" indent="-182563">
              <a:buFont typeface="Arial" pitchFamily="34" charset="0"/>
              <a:buChar char="•"/>
            </a:pPr>
            <a:r>
              <a:rPr lang="en-GB" b="0" dirty="0"/>
              <a:t>Public engagement</a:t>
            </a:r>
          </a:p>
          <a:p>
            <a:pPr marL="354013" lvl="2" indent="-171450">
              <a:buFont typeface="Symbol" panose="05050102010706020507" pitchFamily="18" charset="2"/>
              <a:buChar char="-"/>
            </a:pPr>
            <a:r>
              <a:rPr lang="en-GB" sz="1800" dirty="0"/>
              <a:t>Public participation in the selection process</a:t>
            </a:r>
          </a:p>
          <a:p>
            <a:pPr marL="354013" lvl="2" indent="-171450">
              <a:buFont typeface="Symbol" panose="05050102010706020507" pitchFamily="18" charset="2"/>
              <a:buChar char="-"/>
            </a:pPr>
            <a:r>
              <a:rPr lang="en-GB" sz="1800" dirty="0"/>
              <a:t>Public inclusion in the implementation/citizens as active participants in missions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b="0" dirty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84" y="3284985"/>
            <a:ext cx="20193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59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484785"/>
            <a:ext cx="8640960" cy="936625"/>
          </a:xfrm>
        </p:spPr>
        <p:txBody>
          <a:bodyPr/>
          <a:lstStyle/>
          <a:p>
            <a:pPr marL="0" indent="0"/>
            <a:br>
              <a:rPr lang="fr-BE" dirty="0"/>
            </a:br>
            <a:br>
              <a:rPr lang="fr-BE" dirty="0"/>
            </a:br>
            <a:br>
              <a:rPr lang="fr-BE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4307" r="1798" b="2329"/>
          <a:stretch/>
        </p:blipFill>
        <p:spPr>
          <a:xfrm>
            <a:off x="2063553" y="2446516"/>
            <a:ext cx="5366745" cy="44156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03512" y="1"/>
            <a:ext cx="8229600" cy="105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kern="0" dirty="0">
                <a:solidFill>
                  <a:schemeClr val="bg1"/>
                </a:solidFill>
              </a:rPr>
              <a:t>Moving from broad       challenges to specific missions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11524" y="1198871"/>
            <a:ext cx="8568952" cy="122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2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None/>
              <a:defRPr sz="2800" b="1">
                <a:solidFill>
                  <a:srgbClr val="0F5494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F5494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GB" sz="1800" b="0" i="0" kern="0" dirty="0"/>
              <a:t>“The '</a:t>
            </a:r>
            <a:r>
              <a:rPr lang="en-GB" sz="1800" i="0" kern="0" dirty="0"/>
              <a:t>granularity</a:t>
            </a:r>
            <a:r>
              <a:rPr lang="en-GB" sz="1800" b="0" i="0" kern="0" dirty="0"/>
              <a:t>' of European research and innovation missions sits between broad challenges and concrete projects. Missions set clear and ambitious objectives that can only be achieved by a portfolio of research and innovation projects and supportive measures.” (Mazzucato report)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501009"/>
            <a:ext cx="20193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59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1775521" y="908720"/>
            <a:ext cx="8784975" cy="158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sz="2600" kern="0" dirty="0">
                <a:ea typeface="ＭＳ Ｐゴシック" pitchFamily="34" charset="-128"/>
                <a:cs typeface="+mn-cs"/>
              </a:rPr>
              <a:t>Illustrative example from Horizon 2020: tackling the global challenge of rare diseases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095553" y="2216038"/>
            <a:ext cx="4510881" cy="305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buNone/>
            </a:pPr>
            <a:r>
              <a:rPr lang="en-GB" sz="2000" kern="0" dirty="0"/>
              <a:t>Challenges</a:t>
            </a:r>
          </a:p>
          <a:p>
            <a:r>
              <a:rPr lang="en-GB" sz="2000" b="0" i="0" kern="0" dirty="0"/>
              <a:t>6,000-8,000 diseases - more than 30 million patients in EU</a:t>
            </a:r>
          </a:p>
          <a:p>
            <a:r>
              <a:rPr lang="en-GB" sz="2000" b="0" i="0" kern="0" dirty="0"/>
              <a:t>Huge unmet medical needs for patients across the globe</a:t>
            </a:r>
          </a:p>
          <a:p>
            <a:r>
              <a:rPr lang="en-GB" sz="2000" b="0" i="0" kern="0" dirty="0"/>
              <a:t>Small patient populations for individual diseases</a:t>
            </a:r>
          </a:p>
          <a:p>
            <a:r>
              <a:rPr lang="en-GB" sz="2000" b="0" i="0" kern="0" dirty="0"/>
              <a:t>Scarce and scattered research resources and expertise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 rot="5400000">
            <a:off x="9623606" y="4486450"/>
            <a:ext cx="1368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500" b="0" dirty="0">
                <a:solidFill>
                  <a:srgbClr val="0F5494"/>
                </a:solidFill>
                <a:ea typeface="ＭＳ Ｐゴシック" pitchFamily="34" charset="-128"/>
              </a:rPr>
              <a:t>© </a:t>
            </a:r>
            <a:r>
              <a:rPr lang="en-GB" sz="500" b="0" dirty="0" err="1">
                <a:solidFill>
                  <a:srgbClr val="0F5494"/>
                </a:solidFill>
                <a:ea typeface="ＭＳ Ｐゴシック" pitchFamily="34" charset="-128"/>
              </a:rPr>
              <a:t>yurii</a:t>
            </a:r>
            <a:r>
              <a:rPr lang="en-GB" sz="500" b="0" dirty="0">
                <a:solidFill>
                  <a:srgbClr val="0F5494"/>
                </a:solidFill>
                <a:ea typeface="ＭＳ Ｐゴシック" pitchFamily="34" charset="-128"/>
              </a:rPr>
              <a:t> </a:t>
            </a:r>
            <a:r>
              <a:rPr lang="en-GB" sz="500" b="0" dirty="0" err="1">
                <a:solidFill>
                  <a:srgbClr val="0F5494"/>
                </a:solidFill>
                <a:ea typeface="ＭＳ Ｐゴシック" pitchFamily="34" charset="-128"/>
              </a:rPr>
              <a:t>bezrukov</a:t>
            </a:r>
            <a:r>
              <a:rPr lang="en-GB" sz="500" b="0" dirty="0">
                <a:solidFill>
                  <a:srgbClr val="0F5494"/>
                </a:solidFill>
                <a:ea typeface="ＭＳ Ｐゴシック" pitchFamily="34" charset="-128"/>
              </a:rPr>
              <a:t> /Fotolia.com</a:t>
            </a:r>
          </a:p>
        </p:txBody>
      </p:sp>
      <p:pic>
        <p:nvPicPr>
          <p:cNvPr id="19" name="Picture 2" descr="R:\Directorates\RTD-F\F5\IRDiRC\Logo\logo_unzipped\IRDIRC_LOGOS_SET\LOGOS\LOGO_HORIZONTAL\JPG\LOGO_IRDIRC_HOR_RV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86" y="5244202"/>
            <a:ext cx="1382397" cy="7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3166591" y="5312069"/>
            <a:ext cx="3096344" cy="48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4677E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2000" kern="0" dirty="0">
                <a:solidFill>
                  <a:srgbClr val="0F5494"/>
                </a:solidFill>
                <a:latin typeface="Verdana"/>
                <a:ea typeface="ＭＳ Ｐゴシック" pitchFamily="34" charset="-128"/>
              </a:rPr>
              <a:t>established in 2011</a:t>
            </a:r>
          </a:p>
        </p:txBody>
      </p:sp>
      <p:pic>
        <p:nvPicPr>
          <p:cNvPr id="21" name="Bildobjekt 5" descr="climbalone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34" y="2495292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du contenu 2"/>
          <p:cNvSpPr>
            <a:spLocks noGrp="1"/>
          </p:cNvSpPr>
          <p:nvPr/>
        </p:nvSpPr>
        <p:spPr bwMode="auto">
          <a:xfrm>
            <a:off x="2783632" y="5913220"/>
            <a:ext cx="7776865" cy="75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80000"/>
              <a:buFont typeface="Wingdings 3" pitchFamily="18" charset="2"/>
              <a:buChar char="u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GB" sz="1600" dirty="0">
                <a:solidFill>
                  <a:srgbClr val="0F5494"/>
                </a:solidFill>
                <a:latin typeface="Verdana"/>
                <a:ea typeface="ＭＳ Ｐゴシック" pitchFamily="34" charset="-128"/>
                <a:cs typeface="+mn-cs"/>
              </a:rPr>
              <a:t>Over 50 international partners from 5 continents: public funders, private companies, foundations and patient organisations</a:t>
            </a:r>
          </a:p>
        </p:txBody>
      </p:sp>
    </p:spTree>
    <p:extLst>
      <p:ext uri="{BB962C8B-B14F-4D97-AF65-F5344CB8AC3E}">
        <p14:creationId xmlns:p14="http://schemas.microsoft.com/office/powerpoint/2010/main" val="101720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3552" y="1412777"/>
            <a:ext cx="8229600" cy="936625"/>
          </a:xfrm>
        </p:spPr>
        <p:txBody>
          <a:bodyPr/>
          <a:lstStyle/>
          <a:p>
            <a:pPr marL="0" indent="0"/>
            <a:r>
              <a:rPr lang="fr-BE" dirty="0"/>
              <a:t>  </a:t>
            </a:r>
            <a:r>
              <a:rPr lang="fr-BE" dirty="0" err="1"/>
              <a:t>Late</a:t>
            </a:r>
            <a:r>
              <a:rPr lang="fr-BE" dirty="0"/>
              <a:t> </a:t>
            </a:r>
            <a:r>
              <a:rPr lang="fr-BE" dirty="0" err="1"/>
              <a:t>spring</a:t>
            </a:r>
            <a:r>
              <a:rPr lang="fr-BE" dirty="0"/>
              <a:t> 2018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1504" y="2420888"/>
            <a:ext cx="8784976" cy="39604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fr-BE" sz="2000" dirty="0"/>
          </a:p>
          <a:p>
            <a:pPr>
              <a:spcAft>
                <a:spcPts val="600"/>
              </a:spcAft>
            </a:pPr>
            <a:r>
              <a:rPr lang="fr-BE" sz="2800" i="0" dirty="0" err="1"/>
              <a:t>Proposal</a:t>
            </a:r>
            <a:r>
              <a:rPr lang="fr-BE" sz="2800" i="0" dirty="0"/>
              <a:t> for the </a:t>
            </a:r>
            <a:r>
              <a:rPr lang="fr-BE" sz="2800" i="0" dirty="0" err="1"/>
              <a:t>EU’s</a:t>
            </a:r>
            <a:r>
              <a:rPr lang="fr-BE" sz="2800" i="0" dirty="0"/>
              <a:t>  long </a:t>
            </a:r>
            <a:r>
              <a:rPr lang="fr-BE" sz="2800" i="0" dirty="0" err="1"/>
              <a:t>term</a:t>
            </a:r>
            <a:r>
              <a:rPr lang="fr-BE" sz="2800" i="0" dirty="0"/>
              <a:t> budget (2May)</a:t>
            </a:r>
          </a:p>
          <a:p>
            <a:pPr>
              <a:spcAft>
                <a:spcPts val="600"/>
              </a:spcAft>
            </a:pPr>
            <a:endParaRPr lang="fr-BE" sz="2800" dirty="0"/>
          </a:p>
          <a:p>
            <a:pPr>
              <a:spcAft>
                <a:spcPts val="600"/>
              </a:spcAft>
            </a:pPr>
            <a:r>
              <a:rPr lang="en-GB" sz="2800" i="0" dirty="0"/>
              <a:t>Proposals for the EU programmes for the policy areas including research and innovation (FP 9)–(7 June) </a:t>
            </a:r>
          </a:p>
        </p:txBody>
      </p:sp>
    </p:spTree>
    <p:extLst>
      <p:ext uri="{BB962C8B-B14F-4D97-AF65-F5344CB8AC3E}">
        <p14:creationId xmlns:p14="http://schemas.microsoft.com/office/powerpoint/2010/main" val="458214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NET1.cec.eu.int\HOMES\110\EEROLII\Desktop\battery_therapi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2" r="30962"/>
          <a:stretch/>
        </p:blipFill>
        <p:spPr bwMode="auto">
          <a:xfrm>
            <a:off x="3971502" y="4077073"/>
            <a:ext cx="1748587" cy="260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:\Directorates\RTD-F\F5\IRDiRC\Logo\logo_unzipped\IRDIRC_LOGOS_SET\LOGOS\LOGO_HORIZONTAL\JPG\LOGO_IRDIRC_HOR_RV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10159" r="10230" b="11474"/>
          <a:stretch/>
        </p:blipFill>
        <p:spPr bwMode="auto">
          <a:xfrm>
            <a:off x="1554370" y="1027137"/>
            <a:ext cx="2741431" cy="17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>
            <a:spLocks noGrp="1"/>
          </p:cNvSpPr>
          <p:nvPr/>
        </p:nvSpPr>
        <p:spPr bwMode="auto">
          <a:xfrm>
            <a:off x="1837206" y="2577177"/>
            <a:ext cx="4038600" cy="173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80000"/>
              <a:buFont typeface="Wingdings 3" pitchFamily="18" charset="2"/>
              <a:buChar char="u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000" dirty="0">
                <a:solidFill>
                  <a:srgbClr val="0F5494"/>
                </a:solidFill>
                <a:latin typeface="Verdana"/>
                <a:ea typeface="ＭＳ Ｐゴシック" pitchFamily="34" charset="-128"/>
                <a:cs typeface="+mn-cs"/>
              </a:rPr>
              <a:t>Goals by 2020: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solidFill>
                  <a:srgbClr val="0F5494"/>
                </a:solidFill>
                <a:latin typeface="Verdana"/>
                <a:ea typeface="ＭＳ Ｐゴシック" pitchFamily="34" charset="-128"/>
                <a:cs typeface="+mn-cs"/>
              </a:rPr>
              <a:t>200 new therapies for rare diseases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solidFill>
                  <a:srgbClr val="0F5494"/>
                </a:solidFill>
                <a:latin typeface="Verdana"/>
                <a:ea typeface="ＭＳ Ｐゴシック" pitchFamily="34" charset="-128"/>
                <a:cs typeface="+mn-cs"/>
              </a:rPr>
              <a:t>Means to diagnose most rare diseases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349" y="256869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www.IRDiRC.org</a:t>
            </a:r>
          </a:p>
        </p:txBody>
      </p:sp>
      <p:sp>
        <p:nvSpPr>
          <p:cNvPr id="11" name="Espace réservé du contenu 2"/>
          <p:cNvSpPr>
            <a:spLocks noGrp="1"/>
          </p:cNvSpPr>
          <p:nvPr/>
        </p:nvSpPr>
        <p:spPr bwMode="auto">
          <a:xfrm>
            <a:off x="4845795" y="1425048"/>
            <a:ext cx="582220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80000"/>
              <a:buFont typeface="Wingdings 3" pitchFamily="18" charset="2"/>
              <a:buChar char="u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90000"/>
              </a:lnSpc>
              <a:spcAft>
                <a:spcPts val="600"/>
              </a:spcAft>
              <a:buClr>
                <a:srgbClr val="0F5494"/>
              </a:buClr>
              <a:buSzPct val="120000"/>
              <a:buNone/>
              <a:defRPr/>
            </a:pPr>
            <a:r>
              <a:rPr lang="en-GB" sz="2200" i="1" dirty="0">
                <a:solidFill>
                  <a:srgbClr val="0F5494"/>
                </a:solidFill>
                <a:latin typeface="Verdana"/>
                <a:cs typeface="+mn-cs"/>
              </a:rPr>
              <a:t>“to stimulate, coordinate &amp; maximise output of rare disease research efforts around the world"</a:t>
            </a:r>
          </a:p>
        </p:txBody>
      </p:sp>
      <p:pic>
        <p:nvPicPr>
          <p:cNvPr id="12" name="Picture 2" descr="R:\Directorates\RTD-F\F5\IRDiRC\Logo\logo_unzipped\IRDIRC_LOGOS_SET\LOGOS\LOGO_HORIZONTAL\JPG\LOGO_IRDIRC_HOR_RV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01" y="6004174"/>
            <a:ext cx="1338922" cy="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 bwMode="auto">
          <a:xfrm>
            <a:off x="5875874" y="2996952"/>
            <a:ext cx="438150" cy="20792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531425" y="2996953"/>
            <a:ext cx="3886322" cy="25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4677E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sz="2000" kern="0" dirty="0">
                <a:solidFill>
                  <a:srgbClr val="0F5494"/>
                </a:solidFill>
                <a:latin typeface="+mn-lt"/>
                <a:ea typeface="ＭＳ Ｐゴシック" pitchFamily="34" charset="-128"/>
                <a:cs typeface="+mn-cs"/>
              </a:rPr>
              <a:t>Goal achieved in 2016</a:t>
            </a:r>
          </a:p>
        </p:txBody>
      </p:sp>
      <p:sp>
        <p:nvSpPr>
          <p:cNvPr id="15" name="Espace réservé du contenu 7"/>
          <p:cNvSpPr txBox="1">
            <a:spLocks/>
          </p:cNvSpPr>
          <p:nvPr/>
        </p:nvSpPr>
        <p:spPr bwMode="auto">
          <a:xfrm>
            <a:off x="2233281" y="4653136"/>
            <a:ext cx="1736203" cy="162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sz="1600" b="0" i="0" kern="0" dirty="0"/>
              <a:t>Number of new orphan drugs, EMA and FDA cumulatively </a:t>
            </a:r>
          </a:p>
        </p:txBody>
      </p:sp>
      <p:pic>
        <p:nvPicPr>
          <p:cNvPr id="16" name="Picture 3" descr="\\NET1.cec.eu.int\HOMES\110\EEROLII\Desktop\RD-for-witch-there-is-a-genetic-test-20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03" y="3354082"/>
            <a:ext cx="4763165" cy="307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contenu 7"/>
          <p:cNvSpPr txBox="1">
            <a:spLocks/>
          </p:cNvSpPr>
          <p:nvPr/>
        </p:nvSpPr>
        <p:spPr bwMode="auto">
          <a:xfrm>
            <a:off x="6769513" y="6326163"/>
            <a:ext cx="3648234" cy="35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sz="1600" b="0" i="0" kern="0" dirty="0"/>
              <a:t>Number of genetic tests available </a:t>
            </a:r>
          </a:p>
          <a:p>
            <a:endParaRPr lang="en-GB" sz="2000" b="0" kern="0" dirty="0"/>
          </a:p>
        </p:txBody>
      </p:sp>
    </p:spTree>
    <p:extLst>
      <p:ext uri="{BB962C8B-B14F-4D97-AF65-F5344CB8AC3E}">
        <p14:creationId xmlns:p14="http://schemas.microsoft.com/office/powerpoint/2010/main" val="3305778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852936"/>
            <a:ext cx="8712968" cy="1296144"/>
          </a:xfrm>
        </p:spPr>
        <p:txBody>
          <a:bodyPr/>
          <a:lstStyle/>
          <a:p>
            <a:pPr indent="0" algn="ctr" fontAlgn="t">
              <a:buNone/>
            </a:pPr>
            <a:r>
              <a:rPr lang="fr-BE" sz="3200" b="1" dirty="0"/>
              <a:t>THANK YOU </a:t>
            </a:r>
          </a:p>
          <a:p>
            <a:pPr indent="0" algn="ctr" fontAlgn="t">
              <a:buNone/>
            </a:pPr>
            <a:r>
              <a:rPr lang="fr-BE" sz="3200" b="1" dirty="0"/>
              <a:t>FOR YOUR ATTENTION</a:t>
            </a:r>
          </a:p>
          <a:p>
            <a:pPr indent="0" algn="ctr" fontAlgn="t">
              <a:buNone/>
            </a:pPr>
            <a:endParaRPr lang="en-GB" sz="3200" i="0" dirty="0"/>
          </a:p>
          <a:p>
            <a:pPr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91632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510706" y="3429000"/>
            <a:ext cx="9157295" cy="34563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b="0">
              <a:solidFill>
                <a:srgbClr val="0F5494"/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774825" y="3603589"/>
            <a:ext cx="8642350" cy="127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kern="0" dirty="0">
                <a:solidFill>
                  <a:srgbClr val="FFC000"/>
                </a:solidFill>
              </a:rPr>
              <a:t>Find out more: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sz="1800" kern="0" dirty="0">
                <a:solidFill>
                  <a:srgbClr val="0070C0"/>
                </a:solidFill>
                <a:hlinkClick r:id="rId3"/>
              </a:rPr>
              <a:t>http://ec.europa.eu/programmes/horizon2020/</a:t>
            </a:r>
            <a:endParaRPr lang="en-GB" sz="1800" kern="0" dirty="0">
              <a:solidFill>
                <a:srgbClr val="0070C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BE" sz="1800" dirty="0">
                <a:solidFill>
                  <a:srgbClr val="0070C0"/>
                </a:solidFill>
                <a:hlinkClick r:id="rId4"/>
              </a:rPr>
              <a:t>http://ec.europa.eu/research/health/index.cfm?pg=home</a:t>
            </a:r>
            <a:endParaRPr lang="fr-BE" sz="1800" dirty="0">
              <a:solidFill>
                <a:srgbClr val="0070C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fr-BE" sz="2000" kern="0" dirty="0">
              <a:solidFill>
                <a:srgbClr val="FFC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BE" kern="0" dirty="0" err="1">
                <a:solidFill>
                  <a:srgbClr val="FFC000"/>
                </a:solidFill>
              </a:rPr>
              <a:t>Funding</a:t>
            </a:r>
            <a:r>
              <a:rPr lang="fr-BE" kern="0" dirty="0">
                <a:solidFill>
                  <a:srgbClr val="FFC000"/>
                </a:solidFill>
              </a:rPr>
              <a:t> </a:t>
            </a:r>
            <a:r>
              <a:rPr lang="fr-BE" kern="0" dirty="0" err="1">
                <a:solidFill>
                  <a:srgbClr val="FFC000"/>
                </a:solidFill>
              </a:rPr>
              <a:t>opportunities</a:t>
            </a:r>
            <a:r>
              <a:rPr lang="fr-BE" kern="0" dirty="0">
                <a:solidFill>
                  <a:srgbClr val="FFC000"/>
                </a:solidFill>
              </a:rPr>
              <a:t>:</a:t>
            </a:r>
            <a:endParaRPr lang="en-GB" kern="0" dirty="0">
              <a:solidFill>
                <a:srgbClr val="FFC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sz="1800" kern="0" dirty="0">
                <a:solidFill>
                  <a:srgbClr val="0070C0"/>
                </a:solidFill>
                <a:hlinkClick r:id="rId5"/>
              </a:rPr>
              <a:t>http://ec.europa.eu/research/participants/portal/desktop/en/home.html</a:t>
            </a:r>
            <a:endParaRPr lang="en-GB" sz="1800" kern="0" dirty="0">
              <a:solidFill>
                <a:srgbClr val="0070C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GB" sz="1800" kern="0" dirty="0">
              <a:solidFill>
                <a:srgbClr val="FFC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BE" kern="0" dirty="0">
                <a:solidFill>
                  <a:srgbClr val="FFC000"/>
                </a:solidFill>
              </a:rPr>
              <a:t>Information about </a:t>
            </a:r>
            <a:r>
              <a:rPr lang="fr-BE" kern="0" dirty="0" err="1">
                <a:solidFill>
                  <a:srgbClr val="FFC000"/>
                </a:solidFill>
              </a:rPr>
              <a:t>financial</a:t>
            </a:r>
            <a:r>
              <a:rPr lang="fr-BE" kern="0" dirty="0">
                <a:solidFill>
                  <a:srgbClr val="FFC000"/>
                </a:solidFill>
              </a:rPr>
              <a:t> instruments: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sz="1800" kern="0" dirty="0">
                <a:solidFill>
                  <a:srgbClr val="0070C0"/>
                </a:solidFill>
                <a:hlinkClick r:id="rId6"/>
              </a:rPr>
              <a:t>http://www.eib.org/products/blending/innovfin/</a:t>
            </a:r>
            <a:endParaRPr lang="en-GB" sz="1800" kern="0" dirty="0">
              <a:solidFill>
                <a:srgbClr val="FFC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GB" sz="1800" kern="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06" y="1344166"/>
            <a:ext cx="915729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79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1" y="1268761"/>
            <a:ext cx="8640959" cy="1258183"/>
          </a:xfrm>
        </p:spPr>
        <p:txBody>
          <a:bodyPr/>
          <a:lstStyle/>
          <a:p>
            <a:pPr algn="ctr"/>
            <a:r>
              <a:rPr lang="fr-BE" sz="3200" dirty="0"/>
              <a:t>Policy initiatives in the coming months beyond FP9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708921"/>
            <a:ext cx="8712968" cy="3311847"/>
          </a:xfrm>
        </p:spPr>
        <p:txBody>
          <a:bodyPr/>
          <a:lstStyle/>
          <a:p>
            <a:pPr marL="6985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800" i="0" dirty="0"/>
              <a:t>Digital transformation of health and care </a:t>
            </a:r>
          </a:p>
          <a:p>
            <a:pPr marL="6985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800" i="0" dirty="0"/>
              <a:t>Improving Health Security in the EU – a one health approach to counteracting the threat from infectious diseases</a:t>
            </a:r>
          </a:p>
          <a:p>
            <a:pPr marL="6985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800" i="0" dirty="0"/>
              <a:t>Council Recommendations on Vaccination</a:t>
            </a:r>
          </a:p>
          <a:p>
            <a:pPr marL="6985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800" i="0" dirty="0"/>
              <a:t>Review of activities on Personalised Medicine </a:t>
            </a:r>
          </a:p>
          <a:p>
            <a:pPr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GB" sz="2800" dirty="0"/>
          </a:p>
          <a:p>
            <a:endParaRPr lang="en-GB" dirty="0"/>
          </a:p>
          <a:p>
            <a:pPr marL="342900">
              <a:spcAft>
                <a:spcPts val="1200"/>
              </a:spcAft>
            </a:pPr>
            <a:endParaRPr lang="fr-BE" dirty="0"/>
          </a:p>
          <a:p>
            <a:pPr marL="342900">
              <a:spcAft>
                <a:spcPts val="1200"/>
              </a:spcAft>
            </a:pPr>
            <a:endParaRPr lang="en-GB" dirty="0">
              <a:latin typeface="+mj-lt"/>
              <a:ea typeface="+mj-ea"/>
              <a:cs typeface="+mj-cs"/>
            </a:endParaRPr>
          </a:p>
          <a:p>
            <a:pPr indent="0">
              <a:spcAft>
                <a:spcPts val="1200"/>
              </a:spcAft>
              <a:buNone/>
            </a:pPr>
            <a:endParaRPr lang="en-GB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1544" y="177281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400" i="1" dirty="0">
              <a:solidFill>
                <a:srgbClr val="0F54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386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35960" y="6453336"/>
            <a:ext cx="720080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235" y="980208"/>
            <a:ext cx="8645237" cy="936625"/>
          </a:xfrm>
        </p:spPr>
        <p:txBody>
          <a:bodyPr/>
          <a:lstStyle/>
          <a:p>
            <a:pPr algn="ctr"/>
            <a:r>
              <a:rPr lang="fr-BE" dirty="0"/>
              <a:t>What challenges lie ahead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2780828"/>
            <a:ext cx="8969334" cy="3384476"/>
          </a:xfrm>
        </p:spPr>
        <p:txBody>
          <a:bodyPr/>
          <a:lstStyle/>
          <a:p>
            <a:endParaRPr lang="fr-BE" dirty="0"/>
          </a:p>
          <a:p>
            <a:endParaRPr lang="fr-BE" dirty="0"/>
          </a:p>
          <a:p>
            <a:pPr marL="28575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spcBef>
                <a:spcPts val="0"/>
              </a:spcBef>
              <a:spcAft>
                <a:spcPts val="800"/>
              </a:spcAft>
            </a:pPr>
            <a:r>
              <a:rPr lang="en-US" sz="1600" i="0" dirty="0"/>
              <a:t>Health care expenditure of EU countries is steadily increasing and now accounts for nearly 10% of GDP, as a result of increasing prevalence of chronic diseases due to unhealthy lifestyles and an ageing population.  </a:t>
            </a:r>
          </a:p>
          <a:p>
            <a:pPr marL="285750" indent="-285750" algn="just">
              <a:spcBef>
                <a:spcPts val="0"/>
              </a:spcBef>
              <a:spcAft>
                <a:spcPts val="800"/>
              </a:spcAft>
            </a:pPr>
            <a:r>
              <a:rPr lang="en-US" sz="1600" i="0" dirty="0"/>
              <a:t>Avoidable environmental factors cause 1.4 million deaths yearly in the EU. </a:t>
            </a:r>
          </a:p>
          <a:p>
            <a:pPr marL="285750" indent="-285750" algn="just">
              <a:spcBef>
                <a:spcPts val="0"/>
              </a:spcBef>
              <a:spcAft>
                <a:spcPts val="800"/>
              </a:spcAft>
            </a:pPr>
            <a:r>
              <a:rPr lang="en-US" sz="1600" i="0" dirty="0"/>
              <a:t>Infections resistant to antimicrobials (AMR) cause 25’000 deaths yearly in the EU and 700 000 deaths globally.  </a:t>
            </a:r>
          </a:p>
          <a:p>
            <a:pPr marL="285750" indent="-285750" algn="just">
              <a:spcBef>
                <a:spcPts val="0"/>
              </a:spcBef>
              <a:spcAft>
                <a:spcPts val="800"/>
              </a:spcAft>
            </a:pPr>
            <a:r>
              <a:rPr lang="en-US" sz="1600" i="0" dirty="0"/>
              <a:t>Life expectancy in some EU countries is six years lower than the average.  </a:t>
            </a:r>
          </a:p>
          <a:p>
            <a:pPr marL="285750" indent="-285750" algn="just">
              <a:spcBef>
                <a:spcPts val="0"/>
              </a:spcBef>
              <a:spcAft>
                <a:spcPts val="800"/>
              </a:spcAft>
            </a:pPr>
            <a:r>
              <a:rPr lang="en-US" sz="1600" i="0" dirty="0"/>
              <a:t>EU healthcare industry accounts for 3% of GDP and 1.5 million employees. </a:t>
            </a:r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03512" y="1701330"/>
            <a:ext cx="8640960" cy="259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3552" y="1412777"/>
            <a:ext cx="8229600" cy="936625"/>
          </a:xfrm>
        </p:spPr>
        <p:txBody>
          <a:bodyPr/>
          <a:lstStyle/>
          <a:p>
            <a:pPr marL="0" indent="0"/>
            <a:r>
              <a:rPr lang="fr-BE" dirty="0"/>
              <a:t>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5864" y="2780928"/>
            <a:ext cx="8784976" cy="2520280"/>
          </a:xfrm>
        </p:spPr>
        <p:txBody>
          <a:bodyPr/>
          <a:lstStyle/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BE" sz="3600" i="0" dirty="0"/>
              <a:t>How to design a Research and Innovation programme that will have  the  impact we want on these  challenges?</a:t>
            </a:r>
          </a:p>
        </p:txBody>
      </p:sp>
    </p:spTree>
    <p:extLst>
      <p:ext uri="{BB962C8B-B14F-4D97-AF65-F5344CB8AC3E}">
        <p14:creationId xmlns:p14="http://schemas.microsoft.com/office/powerpoint/2010/main" val="146083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108" y="1484785"/>
            <a:ext cx="8966122" cy="936625"/>
          </a:xfrm>
        </p:spPr>
        <p:txBody>
          <a:bodyPr/>
          <a:lstStyle/>
          <a:p>
            <a:pPr marL="174625" indent="0" algn="ctr"/>
            <a:r>
              <a:rPr lang="fr-BE" sz="2800" dirty="0"/>
              <a:t>What do EU R&amp;I offer? What is our basis? </a:t>
            </a:r>
            <a:br>
              <a:rPr lang="fr-BE" sz="2800" dirty="0"/>
            </a:br>
            <a:br>
              <a:rPr lang="fr-BE" sz="1200" dirty="0"/>
            </a:br>
            <a:r>
              <a:rPr lang="fr-BE" sz="2400" dirty="0"/>
              <a:t>A diversified palette of instruments for R&amp;I -1-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109" y="2636912"/>
            <a:ext cx="8749371" cy="3600401"/>
          </a:xfrm>
        </p:spPr>
        <p:txBody>
          <a:bodyPr/>
          <a:lstStyle/>
          <a:p>
            <a:pPr marL="342900" algn="just">
              <a:spcBef>
                <a:spcPts val="0"/>
              </a:spcBef>
              <a:spcAft>
                <a:spcPts val="1200"/>
              </a:spcAft>
              <a:tabLst>
                <a:tab pos="355600" algn="l"/>
              </a:tabLst>
            </a:pPr>
            <a:r>
              <a:rPr lang="en-US" sz="1800" b="1" i="0" dirty="0"/>
              <a:t>More than 1,000 transnational collaborative projects underway, with over 10,000 participants. </a:t>
            </a:r>
          </a:p>
          <a:p>
            <a:pPr marL="355600" indent="0" algn="just">
              <a:spcBef>
                <a:spcPts val="0"/>
              </a:spcBef>
              <a:spcAft>
                <a:spcPts val="1200"/>
              </a:spcAft>
              <a:buNone/>
              <a:tabLst>
                <a:tab pos="95250" algn="l"/>
                <a:tab pos="355600" algn="l"/>
              </a:tabLst>
            </a:pPr>
            <a:r>
              <a:rPr lang="en-GB" sz="1800" i="0" dirty="0">
                <a:sym typeface="Symbol"/>
              </a:rPr>
              <a:t>  </a:t>
            </a:r>
            <a:r>
              <a:rPr lang="fr-BE" sz="1800" i="0" dirty="0"/>
              <a:t>Increased European human capital on health research and its excellence. N</a:t>
            </a:r>
            <a:r>
              <a:rPr lang="en-US" sz="1800" i="0" dirty="0"/>
              <a:t>etworking of health R&amp;I across Europe and beyond.</a:t>
            </a:r>
          </a:p>
          <a:p>
            <a:pPr marL="342900" algn="just">
              <a:spcBef>
                <a:spcPts val="0"/>
              </a:spcBef>
              <a:spcAft>
                <a:spcPts val="1200"/>
              </a:spcAft>
            </a:pPr>
            <a:r>
              <a:rPr lang="en-GB" sz="1800" b="1" i="0" dirty="0"/>
              <a:t>A public-private partnership </a:t>
            </a:r>
            <a:r>
              <a:rPr lang="en-GB" sz="1800" i="0" dirty="0"/>
              <a:t>(the world's largest in health):  IMI</a:t>
            </a:r>
          </a:p>
          <a:p>
            <a:pPr marL="35560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i="0" dirty="0">
                <a:sym typeface="Symbol"/>
              </a:rPr>
              <a:t> </a:t>
            </a:r>
            <a:r>
              <a:rPr lang="en-GB" sz="1800" i="0" dirty="0"/>
              <a:t>European-wide unmet medical needs addressed; building on the complementary strengths of industry and academia.</a:t>
            </a:r>
          </a:p>
          <a:p>
            <a:pPr marL="342900" algn="just">
              <a:spcBef>
                <a:spcPts val="0"/>
              </a:spcBef>
              <a:spcAft>
                <a:spcPts val="1200"/>
              </a:spcAft>
              <a:tabLst>
                <a:tab pos="355600" algn="l"/>
              </a:tabLst>
            </a:pPr>
            <a:r>
              <a:rPr lang="en-GB" sz="1800" b="1" i="0" dirty="0"/>
              <a:t>Coordinating national funding programmes </a:t>
            </a:r>
            <a:r>
              <a:rPr lang="en-GB" sz="1800" i="0" dirty="0"/>
              <a:t>: EDCTP, JPND, JPAMR, HBM4EU</a:t>
            </a:r>
          </a:p>
          <a:p>
            <a:pPr marL="355600" indent="0" algn="just">
              <a:spcBef>
                <a:spcPts val="0"/>
              </a:spcBef>
              <a:spcAft>
                <a:spcPts val="1200"/>
              </a:spcAft>
              <a:buNone/>
              <a:tabLst>
                <a:tab pos="355600" algn="l"/>
              </a:tabLst>
            </a:pPr>
            <a:r>
              <a:rPr lang="en-GB" sz="1800" i="0" dirty="0">
                <a:sym typeface="Symbol"/>
              </a:rPr>
              <a:t></a:t>
            </a:r>
            <a:r>
              <a:rPr lang="en-GB" sz="1800" b="1" i="0" dirty="0"/>
              <a:t> </a:t>
            </a:r>
            <a:r>
              <a:rPr lang="en-GB" sz="1800" i="0" dirty="0"/>
              <a:t>EU helps countries pooling their resources. </a:t>
            </a:r>
          </a:p>
        </p:txBody>
      </p:sp>
    </p:spTree>
    <p:extLst>
      <p:ext uri="{BB962C8B-B14F-4D97-AF65-F5344CB8AC3E}">
        <p14:creationId xmlns:p14="http://schemas.microsoft.com/office/powerpoint/2010/main" val="21551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1412777"/>
            <a:ext cx="8856984" cy="936625"/>
          </a:xfrm>
        </p:spPr>
        <p:txBody>
          <a:bodyPr/>
          <a:lstStyle/>
          <a:p>
            <a:pPr marL="174625" indent="0"/>
            <a:r>
              <a:rPr lang="fr-BE" sz="2800" dirty="0"/>
              <a:t>What do EU R&amp;I offer? What is our basis?</a:t>
            </a:r>
            <a:br>
              <a:rPr lang="fr-BE" sz="2800" dirty="0"/>
            </a:br>
            <a:br>
              <a:rPr lang="fr-BE" sz="1200" dirty="0"/>
            </a:br>
            <a:r>
              <a:rPr lang="fr-BE" sz="2400" dirty="0"/>
              <a:t>A diversified palette of instruments for R&amp;I- 2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636913"/>
            <a:ext cx="8568952" cy="3815903"/>
          </a:xfrm>
        </p:spPr>
        <p:txBody>
          <a:bodyPr/>
          <a:lstStyle/>
          <a:p>
            <a:pPr marL="342900" algn="just">
              <a:spcBef>
                <a:spcPts val="0"/>
              </a:spcBef>
              <a:spcAft>
                <a:spcPts val="1200"/>
              </a:spcAft>
              <a:tabLst>
                <a:tab pos="355600" algn="l"/>
              </a:tabLst>
            </a:pPr>
            <a:r>
              <a:rPr lang="en-GB" sz="2000" i="0" dirty="0"/>
              <a:t>Some 10 </a:t>
            </a:r>
            <a:r>
              <a:rPr lang="en-GB" sz="2000" b="1" i="0" dirty="0"/>
              <a:t>global consortia of health research funding agencies </a:t>
            </a:r>
            <a:r>
              <a:rPr lang="en-US" sz="2000" i="0" dirty="0"/>
              <a:t>aligning health R&amp;I funding on an international scale</a:t>
            </a:r>
          </a:p>
          <a:p>
            <a:pPr marL="355600" indent="0" algn="just">
              <a:spcBef>
                <a:spcPts val="0"/>
              </a:spcBef>
              <a:spcAft>
                <a:spcPts val="1200"/>
              </a:spcAft>
              <a:buNone/>
              <a:tabLst>
                <a:tab pos="355600" algn="l"/>
              </a:tabLst>
            </a:pPr>
            <a:r>
              <a:rPr lang="en-GB" sz="2000" i="0" dirty="0">
                <a:sym typeface="Symbol"/>
              </a:rPr>
              <a:t> </a:t>
            </a:r>
            <a:r>
              <a:rPr lang="en-US" sz="2000" i="0" dirty="0"/>
              <a:t>Alignment of international health R&amp;I efforts</a:t>
            </a:r>
          </a:p>
          <a:p>
            <a:pPr marL="342900" algn="just">
              <a:spcBef>
                <a:spcPts val="0"/>
              </a:spcBef>
              <a:spcAft>
                <a:spcPts val="1200"/>
              </a:spcAft>
              <a:tabLst>
                <a:tab pos="355600" algn="l"/>
              </a:tabLst>
            </a:pPr>
            <a:r>
              <a:rPr lang="en-GB" sz="2000" i="0" dirty="0"/>
              <a:t>A </a:t>
            </a:r>
            <a:r>
              <a:rPr lang="en-GB" sz="2000" b="1" i="0" dirty="0"/>
              <a:t>specific finance facility for loans </a:t>
            </a:r>
            <a:r>
              <a:rPr lang="en-GB" sz="2000" i="0" dirty="0"/>
              <a:t>to innovators addressing infectious diseases</a:t>
            </a:r>
            <a:r>
              <a:rPr lang="en-US" sz="2000" i="0" dirty="0"/>
              <a:t> – </a:t>
            </a:r>
            <a:r>
              <a:rPr lang="en-US" sz="2000" i="0" dirty="0" err="1"/>
              <a:t>InnoFin</a:t>
            </a:r>
            <a:r>
              <a:rPr lang="en-US" sz="2000" i="0" dirty="0"/>
              <a:t> Infectious Diseases </a:t>
            </a:r>
          </a:p>
          <a:p>
            <a:pPr marL="355600" indent="0" algn="just">
              <a:spcBef>
                <a:spcPts val="0"/>
              </a:spcBef>
              <a:spcAft>
                <a:spcPts val="1200"/>
              </a:spcAft>
              <a:buNone/>
              <a:tabLst>
                <a:tab pos="355600" algn="l"/>
              </a:tabLst>
            </a:pPr>
            <a:r>
              <a:rPr lang="en-GB" sz="2000" i="0" dirty="0">
                <a:sym typeface="Symbol"/>
              </a:rPr>
              <a:t> </a:t>
            </a:r>
            <a:r>
              <a:rPr lang="en-US" sz="2000" i="0" dirty="0"/>
              <a:t>R&amp;I investments leveraged, </a:t>
            </a:r>
            <a:r>
              <a:rPr lang="en-US" sz="2000" i="0" dirty="0" err="1"/>
              <a:t>i</a:t>
            </a:r>
            <a:r>
              <a:rPr lang="en-GB" sz="2000" i="0" dirty="0">
                <a:sym typeface="Symbol"/>
              </a:rPr>
              <a:t>incentives to address crucial risky areas, follow-up funding from FP7</a:t>
            </a:r>
            <a:endParaRPr lang="en-US" sz="2000" i="0" dirty="0"/>
          </a:p>
          <a:p>
            <a:pPr marL="342900" algn="just">
              <a:spcBef>
                <a:spcPts val="0"/>
              </a:spcBef>
              <a:spcAft>
                <a:spcPts val="1200"/>
              </a:spcAft>
              <a:tabLst>
                <a:tab pos="355600" algn="l"/>
              </a:tabLst>
            </a:pPr>
            <a:r>
              <a:rPr lang="en-US" sz="2000" b="1" i="0" dirty="0"/>
              <a:t>Horizon Prizes</a:t>
            </a:r>
          </a:p>
          <a:p>
            <a:pPr marL="355600" indent="0" algn="just">
              <a:spcBef>
                <a:spcPts val="0"/>
              </a:spcBef>
              <a:spcAft>
                <a:spcPts val="1200"/>
              </a:spcAft>
              <a:buNone/>
              <a:tabLst>
                <a:tab pos="95250" algn="l"/>
                <a:tab pos="355600" algn="l"/>
              </a:tabLst>
            </a:pPr>
            <a:r>
              <a:rPr lang="en-GB" sz="2000" i="0" dirty="0">
                <a:sym typeface="Symbol"/>
              </a:rPr>
              <a:t>  Innovative solutions to targeted health challenges</a:t>
            </a:r>
            <a:endParaRPr lang="en-US" sz="2000" i="0" dirty="0"/>
          </a:p>
          <a:p>
            <a:pPr marL="342900" algn="just">
              <a:spcBef>
                <a:spcPts val="0"/>
              </a:spcBef>
              <a:spcAft>
                <a:spcPts val="1200"/>
              </a:spcAft>
              <a:tabLst>
                <a:tab pos="355600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942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1" y="1340769"/>
            <a:ext cx="8640959" cy="936625"/>
          </a:xfrm>
        </p:spPr>
        <p:txBody>
          <a:bodyPr/>
          <a:lstStyle/>
          <a:p>
            <a:r>
              <a:rPr lang="fr-BE" dirty="0"/>
              <a:t>Some significant achievements already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515" y="2708920"/>
            <a:ext cx="8712968" cy="3456384"/>
          </a:xfrm>
        </p:spPr>
        <p:txBody>
          <a:bodyPr/>
          <a:lstStyle/>
          <a:p>
            <a:pPr marL="273050" indent="-190500">
              <a:spcAft>
                <a:spcPts val="1200"/>
              </a:spcAft>
            </a:pPr>
            <a:r>
              <a:rPr lang="en-GB" sz="2800" i="0" dirty="0"/>
              <a:t>A projected 56,000 high-level scientific articles on health</a:t>
            </a:r>
          </a:p>
          <a:p>
            <a:pPr marL="273050" indent="-190500">
              <a:spcAft>
                <a:spcPts val="1200"/>
              </a:spcAft>
            </a:pPr>
            <a:r>
              <a:rPr lang="en-GB" sz="2800" i="0" dirty="0"/>
              <a:t>500,000 new compound candidates for new drugs made available to other researchers; and experts across Europe (IMI)</a:t>
            </a:r>
          </a:p>
          <a:p>
            <a:pPr>
              <a:spcAft>
                <a:spcPts val="1200"/>
              </a:spcAft>
            </a:pPr>
            <a:r>
              <a:rPr lang="en-GB" sz="2800" i="0" dirty="0"/>
              <a:t>A rapid response to help to eradicate Ebola </a:t>
            </a:r>
          </a:p>
          <a:p>
            <a:pPr indent="0">
              <a:spcAft>
                <a:spcPts val="1200"/>
              </a:spcAft>
              <a:buNone/>
            </a:pPr>
            <a:endParaRPr lang="en-GB" dirty="0">
              <a:latin typeface="+mj-lt"/>
              <a:ea typeface="+mj-ea"/>
              <a:cs typeface="+mj-cs"/>
            </a:endParaRPr>
          </a:p>
          <a:p>
            <a:pPr indent="0">
              <a:spcAft>
                <a:spcPts val="1200"/>
              </a:spcAft>
              <a:buNone/>
            </a:pPr>
            <a:endParaRPr lang="en-GB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001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20000" pressur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2856"/>
            <a:ext cx="9144000" cy="4896544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32" y="3068961"/>
            <a:ext cx="1209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4486" y="5086345"/>
            <a:ext cx="147348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FFFFFF"/>
                </a:solidFill>
              </a:rPr>
              <a:t>Leveraged  funds:</a:t>
            </a:r>
          </a:p>
          <a:p>
            <a:pPr algn="ctr" eaLnBrk="0" hangingPunct="0"/>
            <a:r>
              <a:rPr lang="en-US" sz="1000" dirty="0">
                <a:solidFill>
                  <a:srgbClr val="FFFFFF"/>
                </a:solidFill>
              </a:rPr>
              <a:t>€ 43 million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6545" y="3933056"/>
            <a:ext cx="1326691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000000"/>
                </a:solidFill>
              </a:rPr>
              <a:t>2007: FDA approves </a:t>
            </a:r>
            <a:r>
              <a:rPr lang="en-US" sz="1000" dirty="0" err="1">
                <a:solidFill>
                  <a:srgbClr val="000000"/>
                </a:solidFill>
              </a:rPr>
              <a:t>Mammaprint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0316" y="3955122"/>
            <a:ext cx="1460164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000000"/>
                </a:solidFill>
              </a:rPr>
              <a:t>2002: 70-gene signature published</a:t>
            </a:r>
          </a:p>
        </p:txBody>
      </p:sp>
      <p:sp>
        <p:nvSpPr>
          <p:cNvPr id="6" name="Text Box 33"/>
          <p:cNvSpPr txBox="1"/>
          <p:nvPr/>
        </p:nvSpPr>
        <p:spPr>
          <a:xfrm>
            <a:off x="2966465" y="1661775"/>
            <a:ext cx="980303" cy="31452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solidFill>
                  <a:srgbClr val="FFFFFF"/>
                </a:solidFill>
                <a:ea typeface="Calibri"/>
                <a:cs typeface="Times New Roman"/>
              </a:rPr>
              <a:t>€ 7 million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22" y="4790590"/>
            <a:ext cx="1172950" cy="29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tched Right Arrow 7"/>
          <p:cNvSpPr/>
          <p:nvPr/>
        </p:nvSpPr>
        <p:spPr bwMode="auto">
          <a:xfrm>
            <a:off x="1650316" y="1404413"/>
            <a:ext cx="8712968" cy="216024"/>
          </a:xfrm>
          <a:prstGeom prst="notched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0" hangingPunct="0"/>
            <a:endParaRPr lang="en-US" sz="1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7354" y="1671937"/>
            <a:ext cx="178286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000000"/>
                </a:solidFill>
                <a:latin typeface="+mn-lt"/>
              </a:rPr>
              <a:t>Validation of </a:t>
            </a:r>
          </a:p>
          <a:p>
            <a:pPr algn="ctr" eaLnBrk="0" hangingPunct="0"/>
            <a:r>
              <a:rPr lang="en-US" sz="1000" dirty="0">
                <a:solidFill>
                  <a:srgbClr val="000000"/>
                </a:solidFill>
                <a:latin typeface="+mn-lt"/>
              </a:rPr>
              <a:t>the 70-gene signature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0996" y="888658"/>
            <a:ext cx="1933080" cy="246221"/>
          </a:xfrm>
          <a:prstGeom prst="rect">
            <a:avLst/>
          </a:prstGeom>
          <a:noFill/>
          <a:ln>
            <a:solidFill>
              <a:srgbClr val="0F5494"/>
            </a:solidFill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0070C0"/>
                </a:solidFill>
                <a:latin typeface="+mn-lt"/>
              </a:rPr>
              <a:t>FP6, 2002-2006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5171" y="897242"/>
            <a:ext cx="2034531" cy="246221"/>
          </a:xfrm>
          <a:prstGeom prst="rect">
            <a:avLst/>
          </a:prstGeom>
          <a:noFill/>
          <a:ln>
            <a:solidFill>
              <a:srgbClr val="0F5494"/>
            </a:solidFill>
          </a:ln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0070C0"/>
                </a:solidFill>
                <a:latin typeface="+mn-lt"/>
              </a:rPr>
              <a:t>Horizon 2020, 2014-2020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296500" y="1733839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947815" y="4243607"/>
            <a:ext cx="0" cy="31992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Notched Right Arrow 15"/>
          <p:cNvSpPr/>
          <p:nvPr/>
        </p:nvSpPr>
        <p:spPr bwMode="auto">
          <a:xfrm>
            <a:off x="5118388" y="4099244"/>
            <a:ext cx="1877099" cy="45719"/>
          </a:xfrm>
          <a:prstGeom prst="notchedRightArrow">
            <a:avLst/>
          </a:prstGeom>
          <a:solidFill>
            <a:srgbClr val="FF0000"/>
          </a:solidFill>
          <a:ln w="12700" cmpd="dbl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0" hangingPunct="0"/>
            <a:endParaRPr lang="en-US" sz="1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2182" y="5631631"/>
            <a:ext cx="1415655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000000"/>
                </a:solidFill>
              </a:rPr>
              <a:t>Phase III CT 6693 women enrolled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1654" y="4240368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000000"/>
                </a:solidFill>
                <a:latin typeface="+mn-lt"/>
              </a:rPr>
              <a:t>2007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7813" y="4251556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000000"/>
                </a:solidFill>
                <a:latin typeface="+mn-lt"/>
              </a:rPr>
              <a:t>2011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0071" y="4675202"/>
            <a:ext cx="2338317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000000"/>
                </a:solidFill>
              </a:rPr>
              <a:t>MINDACT trial : Microarray In Node negative Disease may Avoid </a:t>
            </a:r>
            <a:r>
              <a:rPr lang="en-US" sz="1000" dirty="0" err="1">
                <a:solidFill>
                  <a:srgbClr val="000000"/>
                </a:solidFill>
              </a:rPr>
              <a:t>ChemoTherapy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" name="Text Box 30"/>
          <p:cNvSpPr txBox="1"/>
          <p:nvPr/>
        </p:nvSpPr>
        <p:spPr>
          <a:xfrm>
            <a:off x="8452290" y="1646709"/>
            <a:ext cx="2078705" cy="467109"/>
          </a:xfrm>
          <a:prstGeom prst="rect">
            <a:avLst/>
          </a:prstGeom>
          <a:solidFill>
            <a:schemeClr val="lt1"/>
          </a:solidFill>
          <a:ln w="635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115000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a typeface="Calibri"/>
                <a:cs typeface="Times New Roman"/>
              </a:rPr>
              <a:t>2015: </a:t>
            </a:r>
            <a:r>
              <a:rPr lang="en-US" sz="1000" dirty="0" err="1">
                <a:solidFill>
                  <a:srgbClr val="000000"/>
                </a:solidFill>
                <a:ea typeface="Calibri"/>
                <a:cs typeface="Times New Roman"/>
              </a:rPr>
              <a:t>MammaPrint</a:t>
            </a:r>
            <a:endParaRPr lang="en-US" sz="10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ctr" eaLnBrk="0" hangingPunct="0"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solidFill>
                  <a:srgbClr val="000000"/>
                </a:solidFill>
                <a:ea typeface="Calibri"/>
                <a:cs typeface="Times New Roman"/>
              </a:rPr>
              <a:t>final clinical utility</a:t>
            </a:r>
          </a:p>
        </p:txBody>
      </p:sp>
      <p:sp>
        <p:nvSpPr>
          <p:cNvPr id="22" name="Text Box 33"/>
          <p:cNvSpPr txBox="1"/>
          <p:nvPr/>
        </p:nvSpPr>
        <p:spPr>
          <a:xfrm>
            <a:off x="7312133" y="1664265"/>
            <a:ext cx="980303" cy="31452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solidFill>
                  <a:srgbClr val="FFFFFF"/>
                </a:solidFill>
                <a:ea typeface="Calibri"/>
                <a:cs typeface="Times New Roman"/>
              </a:rPr>
              <a:t>€ 4 million 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7211141" y="1620437"/>
            <a:ext cx="0" cy="50311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40" y="2148774"/>
            <a:ext cx="3275856" cy="416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50592" y="116632"/>
            <a:ext cx="8117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n-lt"/>
              </a:rPr>
              <a:t>EU research investment leveraging other funds 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</a:rPr>
              <a:t>changing breast cancer practice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61302" y="5539298"/>
            <a:ext cx="2558354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/>
            <a:r>
              <a:rPr lang="en-US" sz="1000" dirty="0" err="1">
                <a:solidFill>
                  <a:srgbClr val="FF0000"/>
                </a:solidFill>
              </a:rPr>
              <a:t>Mammaprint</a:t>
            </a:r>
            <a:r>
              <a:rPr lang="en-US" sz="1000" dirty="0">
                <a:solidFill>
                  <a:srgbClr val="FF0000"/>
                </a:solidFill>
              </a:rPr>
              <a:t> reduced </a:t>
            </a:r>
          </a:p>
          <a:p>
            <a:pPr eaLnBrk="0" hangingPunct="0"/>
            <a:r>
              <a:rPr lang="en-US" sz="1000" dirty="0">
                <a:solidFill>
                  <a:srgbClr val="FF0000"/>
                </a:solidFill>
              </a:rPr>
              <a:t>chemotherapy prescription post-surgery by 46%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855640" y="1582588"/>
            <a:ext cx="0" cy="50311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808116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8d1828-416f-48fb-beda-9b45e7487b31">DTP</document_x0020_type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2C70733C01749A1C9501AB10D1536" ma:contentTypeVersion="2" ma:contentTypeDescription="Create a new document." ma:contentTypeScope="" ma:versionID="6cb8082041658ad35774952261485903">
  <xsd:schema xmlns:xsd="http://www.w3.org/2001/XMLSchema" xmlns:xs="http://www.w3.org/2001/XMLSchema" xmlns:p="http://schemas.microsoft.com/office/2006/metadata/properties" xmlns:ns1="http://schemas.microsoft.com/sharepoint/v3" xmlns:ns2="cc8d1828-416f-48fb-beda-9b45e7487b31" targetNamespace="http://schemas.microsoft.com/office/2006/metadata/properties" ma:root="true" ma:fieldsID="bf22d480dcf29e6f27d1c70897101e18" ns1:_="" ns2:_="">
    <xsd:import namespace="http://schemas.microsoft.com/sharepoint/v3"/>
    <xsd:import namespace="cc8d1828-416f-48fb-beda-9b45e7487b3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d1828-416f-48fb-beda-9b45e7487b3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format="Dropdown" ma:internalName="document_x0020_type">
      <xsd:simpleType>
        <xsd:union memberTypes="dms:Text">
          <xsd:simpleType>
            <xsd:restriction base="dms:Choice">
              <xsd:enumeration value="CRIG"/>
              <xsd:enumeration value="DTP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A1EFA1-D0EE-4ABE-86B0-ED7A728708D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c8d1828-416f-48fb-beda-9b45e7487b3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F50A97-AFED-4AD5-BBB1-7F4EF1E651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8d1828-416f-48fb-beda-9b45e7487b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77FB1-FAFB-467C-BC88-3AD00E0C4D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1256</Words>
  <Application>Microsoft Office PowerPoint</Application>
  <PresentationFormat>Widescreen</PresentationFormat>
  <Paragraphs>175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Symbol</vt:lpstr>
      <vt:lpstr>Times New Roman</vt:lpstr>
      <vt:lpstr>Verdana</vt:lpstr>
      <vt:lpstr>Wingdings</vt:lpstr>
      <vt:lpstr>Wingdings 3</vt:lpstr>
      <vt:lpstr>Default Design</vt:lpstr>
      <vt:lpstr>An ambitious FP9 and a mission oriented approach for health</vt:lpstr>
      <vt:lpstr>  Late spring 2018</vt:lpstr>
      <vt:lpstr>Policy initiatives in the coming months beyond FP9</vt:lpstr>
      <vt:lpstr>What challenges lie ahead ?</vt:lpstr>
      <vt:lpstr>  </vt:lpstr>
      <vt:lpstr>What do EU R&amp;I offer? What is our basis?   A diversified palette of instruments for R&amp;I -1-</vt:lpstr>
      <vt:lpstr>What do EU R&amp;I offer? What is our basis?  A diversified palette of instruments for R&amp;I- 2</vt:lpstr>
      <vt:lpstr>Some significant achievements already</vt:lpstr>
      <vt:lpstr>PowerPoint Presentation</vt:lpstr>
      <vt:lpstr>PowerPoint Presentation</vt:lpstr>
      <vt:lpstr>An example of a success story</vt:lpstr>
      <vt:lpstr>Examples of orphan therapy development funded through    Horizon 2020 </vt:lpstr>
      <vt:lpstr>How can we have more impact ?</vt:lpstr>
      <vt:lpstr>PowerPoint Presentation</vt:lpstr>
      <vt:lpstr>   </vt:lpstr>
      <vt:lpstr>   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European Commission</dc:creator>
  <cp:lastModifiedBy>BioMed Alliance</cp:lastModifiedBy>
  <cp:revision>266</cp:revision>
  <cp:lastPrinted>2018-03-19T12:42:36Z</cp:lastPrinted>
  <dcterms:created xsi:type="dcterms:W3CDTF">2011-10-28T10:25:18Z</dcterms:created>
  <dcterms:modified xsi:type="dcterms:W3CDTF">2018-04-24T15:11:36Z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0x0101007AB2C70733C01749A1C9501AB10D1536</vt:lpwstr>
  </property>
</Properties>
</file>