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389" r:id="rId3"/>
    <p:sldId id="367" r:id="rId4"/>
    <p:sldId id="388" r:id="rId5"/>
    <p:sldId id="387" r:id="rId6"/>
    <p:sldId id="390" r:id="rId7"/>
    <p:sldId id="394" r:id="rId8"/>
    <p:sldId id="392" r:id="rId9"/>
    <p:sldId id="395" r:id="rId10"/>
    <p:sldId id="393" r:id="rId11"/>
    <p:sldId id="396" r:id="rId12"/>
    <p:sldId id="398" r:id="rId13"/>
    <p:sldId id="397" r:id="rId14"/>
    <p:sldId id="402" r:id="rId15"/>
    <p:sldId id="399" r:id="rId16"/>
    <p:sldId id="407" r:id="rId17"/>
    <p:sldId id="401" r:id="rId18"/>
  </p:sldIdLst>
  <p:sldSz cx="12192000" cy="6858000"/>
  <p:notesSz cx="6858000" cy="994727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885" autoAdjust="0"/>
    <p:restoredTop sz="86410" autoAdjust="0"/>
  </p:normalViewPr>
  <p:slideViewPr>
    <p:cSldViewPr>
      <p:cViewPr>
        <p:scale>
          <a:sx n="50" d="100"/>
          <a:sy n="50" d="100"/>
        </p:scale>
        <p:origin x="1022" y="1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9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Research Funding</c:v>
                </c:pt>
              </c:strCache>
            </c:strRef>
          </c:tx>
          <c:cat>
            <c:strRef>
              <c:f>Blad1!$A$2:$A$3</c:f>
              <c:strCache>
                <c:ptCount val="2"/>
                <c:pt idx="0">
                  <c:v>Member states</c:v>
                </c:pt>
                <c:pt idx="1">
                  <c:v>European Union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87.5</c:v>
                </c:pt>
                <c:pt idx="1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5B-40AB-9964-C3AB744B4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909107611548597"/>
          <c:y val="0.29873823698866903"/>
          <c:w val="0.38090892388451397"/>
          <c:h val="0.40252352602266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Cross-border collaboration</c:v>
                </c:pt>
              </c:strCache>
            </c:strRef>
          </c:tx>
          <c:cat>
            <c:strRef>
              <c:f>Blad1!$A$2:$A$3</c:f>
              <c:strCache>
                <c:ptCount val="2"/>
                <c:pt idx="0">
                  <c:v>Member States</c:v>
                </c:pt>
                <c:pt idx="1">
                  <c:v>EU 28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DC-46C6-AFCE-A27358329E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73B09-AA91-47E2-8567-03E2EBCB0BFF}" type="datetimeFigureOut">
              <a:rPr lang="nl-BE" smtClean="0"/>
              <a:t>25/04/2018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0B754-8A7A-4DF4-A901-FC1650BF4C7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3509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CFDE6-8E47-48AD-AC3A-416C1D1D8343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86D94-2028-4961-ABE7-D73CA110F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03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86D94-2028-4961-ABE7-D73CA110F3A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471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86D94-2028-4961-ABE7-D73CA110F3A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474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86D94-2028-4961-ABE7-D73CA110F3A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365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86D94-2028-4961-ABE7-D73CA110F3A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702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and</a:t>
            </a:r>
            <a:r>
              <a:rPr lang="en-US" baseline="0" dirty="0"/>
              <a:t> improved 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6D94-2028-4961-ABE7-D73CA110F3A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565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86D94-2028-4961-ABE7-D73CA110F3A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775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86D94-2028-4961-ABE7-D73CA110F3A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16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86D94-2028-4961-ABE7-D73CA110F3A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06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86D94-2028-4961-ABE7-D73CA110F3A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933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86D94-2028-4961-ABE7-D73CA110F3A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643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86D94-2028-4961-ABE7-D73CA110F3A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810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86D94-2028-4961-ABE7-D73CA110F3A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31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D5AE0A91-9FAE-42B9-9BDF-0F696701A162}" type="datetimeFigureOut">
              <a:rPr lang="nl-BE" smtClean="0"/>
              <a:t>25/04/2018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895600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01200" y="6356350"/>
            <a:ext cx="2133600" cy="365125"/>
          </a:xfrm>
        </p:spPr>
        <p:txBody>
          <a:bodyPr/>
          <a:lstStyle/>
          <a:p>
            <a:fld id="{72C23328-179E-4D2C-82BB-376AB4610CD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804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05200" y="16002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D5AE0A91-9FAE-42B9-9BDF-0F696701A162}" type="datetimeFigureOut">
              <a:rPr lang="nl-BE" smtClean="0"/>
              <a:t>25/04/2018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895600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01200" y="6356350"/>
            <a:ext cx="2133600" cy="365125"/>
          </a:xfrm>
        </p:spPr>
        <p:txBody>
          <a:bodyPr/>
          <a:lstStyle/>
          <a:p>
            <a:fld id="{72C23328-179E-4D2C-82BB-376AB4610CD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198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53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D5AE0A91-9FAE-42B9-9BDF-0F696701A162}" type="datetimeFigureOut">
              <a:rPr lang="nl-BE" smtClean="0"/>
              <a:t>25/04/2018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895600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01200" y="6356350"/>
            <a:ext cx="2133600" cy="365125"/>
          </a:xfrm>
        </p:spPr>
        <p:txBody>
          <a:bodyPr/>
          <a:lstStyle/>
          <a:p>
            <a:fld id="{72C23328-179E-4D2C-82BB-376AB4610CD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8173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 (Bullet 1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2254" y="1363200"/>
            <a:ext cx="10300441" cy="432048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1272254" y="1784408"/>
            <a:ext cx="10295332" cy="432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1295400" y="2596801"/>
            <a:ext cx="10272184" cy="338913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7473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152400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4620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620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807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000" y="360002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70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88000" y="180000"/>
            <a:ext cx="8334000" cy="900000"/>
          </a:xfrm>
        </p:spPr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3587552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25/04/2018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14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684000" y="6048000"/>
            <a:ext cx="936000" cy="288000"/>
          </a:xfrm>
        </p:spPr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2064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92266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152400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5304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304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000" y="6012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204002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02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88000" y="180000"/>
            <a:ext cx="8334000" cy="900000"/>
          </a:xfrm>
        </p:spPr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2064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9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3587552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25/04/2018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614000" y="6048000"/>
            <a:ext cx="1980000" cy="288000"/>
          </a:xfr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684000" y="6048000"/>
            <a:ext cx="936000" cy="288000"/>
          </a:xfrm>
        </p:spPr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8433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88000" y="180000"/>
            <a:ext cx="8334000" cy="900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2064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2064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348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348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3587552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25/04/2018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614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684000" y="6048000"/>
            <a:ext cx="936000" cy="288000"/>
          </a:xfrm>
        </p:spPr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92168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88000" y="180000"/>
            <a:ext cx="8334000" cy="900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3587552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25/04/2018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14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684000" y="6048000"/>
            <a:ext cx="936000" cy="288000"/>
          </a:xfrm>
        </p:spPr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93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3587552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25/04/2018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614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684000" y="6048000"/>
            <a:ext cx="936000" cy="288000"/>
          </a:xfrm>
        </p:spPr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09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D5AE0A91-9FAE-42B9-9BDF-0F696701A162}" type="datetimeFigureOut">
              <a:rPr lang="nl-BE" smtClean="0"/>
              <a:t>25/04/2018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895600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01200" y="6356350"/>
            <a:ext cx="2133600" cy="365125"/>
          </a:xfrm>
        </p:spPr>
        <p:txBody>
          <a:bodyPr/>
          <a:lstStyle/>
          <a:p>
            <a:fld id="{72C23328-179E-4D2C-82BB-376AB4610CD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3144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64001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285910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2063553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3587552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25/04/2018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614000" y="6048000"/>
            <a:ext cx="1980000" cy="288000"/>
          </a:xfr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684000" y="6048000"/>
            <a:ext cx="936000" cy="288000"/>
          </a:xfrm>
        </p:spPr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5354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64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064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2064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2064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25/04/2018</a:t>
            </a:fld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684000" y="6048000"/>
            <a:ext cx="936000" cy="288000"/>
          </a:xfrm>
        </p:spPr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090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3070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6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D5AE0A91-9FAE-42B9-9BDF-0F696701A162}" type="datetimeFigureOut">
              <a:rPr lang="nl-BE" smtClean="0"/>
              <a:t>25/04/2018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895600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01200" y="6356350"/>
            <a:ext cx="2133600" cy="365125"/>
          </a:xfrm>
        </p:spPr>
        <p:txBody>
          <a:bodyPr/>
          <a:lstStyle/>
          <a:p>
            <a:fld id="{72C23328-179E-4D2C-82BB-376AB4610CD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038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D5AE0A91-9FAE-42B9-9BDF-0F696701A162}" type="datetimeFigureOut">
              <a:rPr lang="nl-BE" smtClean="0"/>
              <a:t>25/04/2018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895600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01200" y="6356350"/>
            <a:ext cx="2133600" cy="365125"/>
          </a:xfrm>
        </p:spPr>
        <p:txBody>
          <a:bodyPr/>
          <a:lstStyle/>
          <a:p>
            <a:fld id="{72C23328-179E-4D2C-82BB-376AB4610CD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985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9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D5AE0A91-9FAE-42B9-9BDF-0F696701A162}" type="datetimeFigureOut">
              <a:rPr lang="nl-BE" smtClean="0"/>
              <a:t>25/04/2018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895600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01200" y="6356350"/>
            <a:ext cx="2133600" cy="365125"/>
          </a:xfrm>
        </p:spPr>
        <p:txBody>
          <a:bodyPr/>
          <a:lstStyle/>
          <a:p>
            <a:fld id="{72C23328-179E-4D2C-82BB-376AB4610CD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371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D5AE0A91-9FAE-42B9-9BDF-0F696701A162}" type="datetimeFigureOut">
              <a:rPr lang="nl-BE" smtClean="0"/>
              <a:t>25/04/2018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895600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01200" y="6356350"/>
            <a:ext cx="2133600" cy="365125"/>
          </a:xfrm>
        </p:spPr>
        <p:txBody>
          <a:bodyPr/>
          <a:lstStyle/>
          <a:p>
            <a:fld id="{72C23328-179E-4D2C-82BB-376AB4610CD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030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D5AE0A91-9FAE-42B9-9BDF-0F696701A162}" type="datetimeFigureOut">
              <a:rPr lang="nl-BE" smtClean="0"/>
              <a:t>25/04/2018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895600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01200" y="6356350"/>
            <a:ext cx="2133600" cy="365125"/>
          </a:xfrm>
        </p:spPr>
        <p:txBody>
          <a:bodyPr/>
          <a:lstStyle/>
          <a:p>
            <a:fld id="{72C23328-179E-4D2C-82BB-376AB4610CD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996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D5AE0A91-9FAE-42B9-9BDF-0F696701A162}" type="datetimeFigureOut">
              <a:rPr lang="nl-BE" smtClean="0"/>
              <a:t>25/04/2018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895600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01200" y="6356350"/>
            <a:ext cx="2133600" cy="365125"/>
          </a:xfrm>
        </p:spPr>
        <p:txBody>
          <a:bodyPr/>
          <a:lstStyle/>
          <a:p>
            <a:fld id="{72C23328-179E-4D2C-82BB-376AB4610CD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448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6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16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6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D5AE0A91-9FAE-42B9-9BDF-0F696701A162}" type="datetimeFigureOut">
              <a:rPr lang="nl-BE" smtClean="0"/>
              <a:t>25/04/2018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895600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01200" y="6356350"/>
            <a:ext cx="2133600" cy="365125"/>
          </a:xfrm>
        </p:spPr>
        <p:txBody>
          <a:bodyPr/>
          <a:lstStyle/>
          <a:p>
            <a:fld id="{72C23328-179E-4D2C-82BB-376AB4610CD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09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E0A91-9FAE-42B9-9BDF-0F696701A162}" type="datetimeFigureOut">
              <a:rPr lang="nl-BE" smtClean="0"/>
              <a:t>25/04/2018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23328-179E-4D2C-82BB-376AB4610CD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5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064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64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2063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25/04/2018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90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160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152400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6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828800" y="2438400"/>
            <a:ext cx="8534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Maximizing the value and the impact of health research in Europe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en-GB" sz="2400" i="1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April 25, 2018, Brussels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endParaRPr kumimoji="0" lang="en-GB" sz="1200" b="1" i="1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endParaRPr kumimoji="0" lang="en-US" sz="1200" b="0" i="1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endParaRPr kumimoji="0" lang="en-US" sz="1200" b="0" i="1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endParaRPr kumimoji="0" lang="en-US" sz="1200" b="0" i="1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endParaRPr kumimoji="0" lang="en-US" sz="1100" b="0" i="1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Karin Sipido, MD PhD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Chair, H2020 Scientific Panel for Health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endParaRPr kumimoji="0" lang="en-GB" altLang="en-US" sz="1200" b="0" i="1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533400"/>
            <a:ext cx="5181600" cy="1192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691431"/>
            <a:ext cx="2006464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7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443588"/>
            <a:ext cx="104394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1" indent="-6351">
              <a:lnSpc>
                <a:spcPct val="107000"/>
              </a:lnSpc>
              <a:spcAft>
                <a:spcPts val="695"/>
              </a:spcAft>
            </a:pP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Building on the achievements of the EU programs in health research </a:t>
            </a:r>
            <a:endParaRPr lang="nl-BE" sz="2800" b="1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0799" y="1062452"/>
            <a:ext cx="96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EU as leader in collaborative </a:t>
            </a:r>
            <a:r>
              <a:rPr lang="en-US" sz="2400" dirty="0" smtClean="0"/>
              <a:t>research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90800" y="1752600"/>
            <a:ext cx="6172200" cy="2847686"/>
            <a:chOff x="0" y="0"/>
            <a:chExt cx="5832475" cy="2043431"/>
          </a:xfrm>
        </p:grpSpPr>
        <p:pic>
          <p:nvPicPr>
            <p:cNvPr id="5" name="Picture 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940304" cy="1930908"/>
            </a:xfrm>
            <a:prstGeom prst="rect">
              <a:avLst/>
            </a:prstGeom>
          </p:spPr>
        </p:pic>
        <p:pic>
          <p:nvPicPr>
            <p:cNvPr id="6" name="Picture 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872359" y="45975"/>
              <a:ext cx="2960116" cy="1997456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2600" y="4600286"/>
            <a:ext cx="6109285" cy="20064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4400" y="1752600"/>
            <a:ext cx="19811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High-impact collaborative</a:t>
            </a:r>
          </a:p>
          <a:p>
            <a:r>
              <a:rPr lang="en-US" dirty="0" smtClean="0"/>
              <a:t>studies in cardiovascular</a:t>
            </a:r>
          </a:p>
          <a:p>
            <a:r>
              <a:rPr lang="en-US" dirty="0" smtClean="0"/>
              <a:t>disease</a:t>
            </a:r>
          </a:p>
          <a:p>
            <a:endParaRPr lang="en-US" dirty="0"/>
          </a:p>
          <a:p>
            <a:r>
              <a:rPr lang="en-US" i="1" dirty="0" err="1" smtClean="0"/>
              <a:t>Eur</a:t>
            </a:r>
            <a:r>
              <a:rPr lang="en-US" i="1" dirty="0" smtClean="0"/>
              <a:t> Heart J 2017</a:t>
            </a:r>
            <a:endParaRPr lang="nl-BE" i="1" dirty="0"/>
          </a:p>
        </p:txBody>
      </p:sp>
    </p:spTree>
    <p:extLst>
      <p:ext uri="{BB962C8B-B14F-4D97-AF65-F5344CB8AC3E}">
        <p14:creationId xmlns:p14="http://schemas.microsoft.com/office/powerpoint/2010/main" val="60446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28795"/>
            <a:ext cx="96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EU as </a:t>
            </a:r>
            <a:r>
              <a:rPr lang="en-US" sz="2400" b="1" dirty="0" smtClean="0"/>
              <a:t>prime funder of collaborative research</a:t>
            </a:r>
            <a:endParaRPr lang="en-US" sz="2800" b="1" dirty="0"/>
          </a:p>
        </p:txBody>
      </p:sp>
      <p:graphicFrame>
        <p:nvGraphicFramePr>
          <p:cNvPr id="3" name="Grafiek 3"/>
          <p:cNvGraphicFramePr/>
          <p:nvPr>
            <p:extLst>
              <p:ext uri="{D42A27DB-BD31-4B8C-83A1-F6EECF244321}">
                <p14:modId xmlns:p14="http://schemas.microsoft.com/office/powerpoint/2010/main" val="1312239373"/>
              </p:ext>
            </p:extLst>
          </p:nvPr>
        </p:nvGraphicFramePr>
        <p:xfrm>
          <a:off x="2286000" y="1981200"/>
          <a:ext cx="3810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50242" y="1638089"/>
            <a:ext cx="1717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prstClr val="black"/>
                </a:solidFill>
              </a:rPr>
              <a:t>Public funding </a:t>
            </a:r>
          </a:p>
          <a:p>
            <a:pPr algn="ctr"/>
            <a:r>
              <a:rPr lang="en-US" sz="2000" i="1" dirty="0">
                <a:solidFill>
                  <a:prstClr val="black"/>
                </a:solidFill>
              </a:rPr>
              <a:t>R&amp;D - all</a:t>
            </a:r>
            <a:endParaRPr lang="nl-BE" sz="2000" i="1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86400" y="1644201"/>
            <a:ext cx="4146776" cy="3201888"/>
            <a:chOff x="4459792" y="1638089"/>
            <a:chExt cx="4146776" cy="3201888"/>
          </a:xfrm>
        </p:grpSpPr>
        <p:graphicFrame>
          <p:nvGraphicFramePr>
            <p:cNvPr id="6" name="Grafiek 4"/>
            <p:cNvGraphicFramePr/>
            <p:nvPr>
              <p:extLst>
                <p:ext uri="{D42A27DB-BD31-4B8C-83A1-F6EECF244321}">
                  <p14:modId xmlns:p14="http://schemas.microsoft.com/office/powerpoint/2010/main" val="2803809990"/>
                </p:ext>
              </p:extLst>
            </p:nvPr>
          </p:nvGraphicFramePr>
          <p:xfrm>
            <a:off x="4806999" y="2249177"/>
            <a:ext cx="3649616" cy="2590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4459792" y="1638089"/>
              <a:ext cx="41467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/>
                <a:t>*Public funding  </a:t>
              </a:r>
            </a:p>
            <a:p>
              <a:pPr algn="ctr"/>
              <a:r>
                <a:rPr lang="en-US" sz="2000" i="1" dirty="0"/>
                <a:t>multinational collaborative research </a:t>
              </a:r>
              <a:endParaRPr lang="nl-BE" sz="2000" i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905000" y="5943600"/>
            <a:ext cx="817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*Scientific Panel for </a:t>
            </a:r>
            <a:r>
              <a:rPr lang="en-US" dirty="0" smtClean="0"/>
              <a:t>Health- </a:t>
            </a:r>
            <a:r>
              <a:rPr lang="en-US" dirty="0"/>
              <a:t>estimate based on MS funding schemes and EC reporting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558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66800" y="457200"/>
            <a:ext cx="96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rich but complex landscape of health research funding in Europe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143000"/>
            <a:ext cx="10174703" cy="53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1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7">
            <a:extLst>
              <a:ext uri="{FF2B5EF4-FFF2-40B4-BE49-F238E27FC236}">
                <a16:creationId xmlns:a16="http://schemas.microsoft.com/office/drawing/2014/main" id="{FBD5D3EF-9A7B-9342-AF4D-6250B64E5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06"/>
          <a:stretch/>
        </p:blipFill>
        <p:spPr>
          <a:xfrm>
            <a:off x="6914103" y="188045"/>
            <a:ext cx="3609020" cy="4612555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type="body" sz="quarter" idx="11"/>
          </p:nvPr>
        </p:nvSpPr>
        <p:spPr>
          <a:xfrm>
            <a:off x="1066800" y="1241894"/>
            <a:ext cx="6097810" cy="36576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2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EU-</a:t>
            </a:r>
            <a:r>
              <a:rPr lang="de-DE" sz="2200" b="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wide</a:t>
            </a:r>
            <a:r>
              <a:rPr lang="de-DE" sz="22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200" b="1" dirty="0" err="1">
                <a:ea typeface="Verdana" panose="020B0604030504040204" pitchFamily="34" charset="0"/>
                <a:cs typeface="Verdana" panose="020B0604030504040204" pitchFamily="34" charset="0"/>
              </a:rPr>
              <a:t>vision</a:t>
            </a:r>
            <a:r>
              <a:rPr lang="de-DE" sz="2200" b="1" dirty="0"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de-DE" sz="2200" b="1" dirty="0" err="1">
                <a:ea typeface="Verdana" panose="020B0604030504040204" pitchFamily="34" charset="0"/>
                <a:cs typeface="Verdana" panose="020B0604030504040204" pitchFamily="34" charset="0"/>
              </a:rPr>
              <a:t>strategy</a:t>
            </a:r>
            <a:r>
              <a:rPr lang="de-DE" sz="2200" b="1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200" dirty="0" err="1"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de-DE" sz="22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health</a:t>
            </a:r>
            <a:r>
              <a:rPr lang="de-DE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research</a:t>
            </a:r>
            <a:r>
              <a:rPr lang="de-DE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across</a:t>
            </a:r>
            <a:r>
              <a:rPr lang="de-DE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sectors</a:t>
            </a:r>
            <a:r>
              <a:rPr lang="de-DE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de-DE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borders</a:t>
            </a:r>
            <a:endParaRPr lang="de-DE" sz="2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200" b="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Synergy</a:t>
            </a:r>
            <a:r>
              <a:rPr lang="de-DE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de-DE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more</a:t>
            </a:r>
            <a:r>
              <a:rPr lang="de-DE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200" dirty="0" err="1">
                <a:ea typeface="Verdana" panose="020B0604030504040204" pitchFamily="34" charset="0"/>
                <a:cs typeface="Verdana" panose="020B0604030504040204" pitchFamily="34" charset="0"/>
              </a:rPr>
              <a:t>cohesive</a:t>
            </a:r>
            <a:r>
              <a:rPr lang="de-DE" sz="22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200" dirty="0" err="1"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de-DE" sz="22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200" dirty="0" err="1">
                <a:ea typeface="Verdana" panose="020B0604030504040204" pitchFamily="34" charset="0"/>
                <a:cs typeface="Verdana" panose="020B0604030504040204" pitchFamily="34" charset="0"/>
              </a:rPr>
              <a:t>better</a:t>
            </a:r>
            <a:r>
              <a:rPr lang="de-DE" sz="22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200" dirty="0" err="1">
                <a:ea typeface="Verdana" panose="020B0604030504040204" pitchFamily="34" charset="0"/>
                <a:cs typeface="Verdana" panose="020B0604030504040204" pitchFamily="34" charset="0"/>
              </a:rPr>
              <a:t>aligned</a:t>
            </a:r>
            <a:r>
              <a:rPr lang="de-DE" sz="22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funding</a:t>
            </a:r>
            <a:r>
              <a:rPr lang="de-DE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sz="2200" dirty="0" err="1">
                <a:ea typeface="Verdana" panose="020B0604030504040204" pitchFamily="34" charset="0"/>
                <a:cs typeface="Verdana" panose="020B0604030504040204" pitchFamily="34" charset="0"/>
              </a:rPr>
              <a:t>programs</a:t>
            </a:r>
            <a:r>
              <a:rPr lang="de-DE" sz="22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200" dirty="0" err="1"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de-DE" sz="2200" dirty="0">
                <a:ea typeface="Verdana" panose="020B0604030504040204" pitchFamily="34" charset="0"/>
                <a:cs typeface="Verdana" panose="020B0604030504040204" pitchFamily="34" charset="0"/>
              </a:rPr>
              <a:t> initiatives </a:t>
            </a:r>
            <a:endParaRPr lang="de-DE" sz="22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200" b="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Continuity</a:t>
            </a:r>
            <a:r>
              <a:rPr lang="de-DE" sz="22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200" dirty="0"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de-DE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de-DE" sz="2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long</a:t>
            </a:r>
            <a:r>
              <a:rPr lang="de-DE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-term </a:t>
            </a:r>
            <a:r>
              <a:rPr lang="de-DE" sz="2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vision</a:t>
            </a:r>
            <a:r>
              <a:rPr lang="de-DE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de-DE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increase</a:t>
            </a:r>
            <a:r>
              <a:rPr lang="de-DE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efficiency</a:t>
            </a:r>
            <a:r>
              <a:rPr lang="de-DE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de-DE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200" dirty="0" err="1">
                <a:ea typeface="Verdana" panose="020B0604030504040204" pitchFamily="34" charset="0"/>
                <a:cs typeface="Verdana" panose="020B0604030504040204" pitchFamily="34" charset="0"/>
              </a:rPr>
              <a:t>facilitate</a:t>
            </a:r>
            <a:r>
              <a:rPr lang="de-DE" sz="22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200" dirty="0" err="1">
                <a:ea typeface="Verdana" panose="020B0604030504040204" pitchFamily="34" charset="0"/>
                <a:cs typeface="Verdana" panose="020B0604030504040204" pitchFamily="34" charset="0"/>
              </a:rPr>
              <a:t>sustainable</a:t>
            </a:r>
            <a:r>
              <a:rPr lang="de-DE" sz="22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200" dirty="0" err="1"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  <a:endParaRPr lang="de-DE" sz="22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200" b="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Visibility</a:t>
            </a:r>
            <a:r>
              <a:rPr lang="de-DE" sz="22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de-DE" sz="2200" b="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leadership</a:t>
            </a:r>
            <a:endParaRPr lang="de-DE" sz="22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200" b="1" dirty="0">
                <a:ea typeface="Verdana" panose="020B0604030504040204" pitchFamily="34" charset="0"/>
                <a:cs typeface="Verdana" panose="020B0604030504040204" pitchFamily="34" charset="0"/>
              </a:rPr>
              <a:t>More </a:t>
            </a:r>
            <a:r>
              <a:rPr lang="de-DE" sz="2200" b="1" dirty="0" err="1">
                <a:ea typeface="Verdana" panose="020B0604030504040204" pitchFamily="34" charset="0"/>
                <a:cs typeface="Verdana" panose="020B0604030504040204" pitchFamily="34" charset="0"/>
              </a:rPr>
              <a:t>equality</a:t>
            </a:r>
            <a:r>
              <a:rPr lang="de-DE" sz="2200" b="1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200" dirty="0" err="1"/>
              <a:t>between</a:t>
            </a:r>
            <a:r>
              <a:rPr lang="de-DE" sz="2200" dirty="0"/>
              <a:t> European countries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0705"/>
                    </a14:imgEffect>
                    <a14:imgEffect>
                      <a14:saturation sat="5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3000" y="4937594"/>
            <a:ext cx="6324600" cy="192040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001000" y="4828496"/>
            <a:ext cx="1981200" cy="1894575"/>
          </a:xfrm>
          <a:prstGeom prst="roundRect">
            <a:avLst/>
          </a:prstGeom>
          <a:solidFill>
            <a:srgbClr val="205B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Comprehensive policy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Synergy of programs</a:t>
            </a:r>
            <a:endParaRPr lang="nl-B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457200"/>
            <a:ext cx="96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/>
              <a:t>To</a:t>
            </a:r>
            <a:r>
              <a:rPr lang="de-DE" sz="2400" b="1" dirty="0"/>
              <a:t> </a:t>
            </a:r>
            <a:r>
              <a:rPr lang="de-DE" sz="2400" b="1" dirty="0" err="1"/>
              <a:t>increase</a:t>
            </a:r>
            <a:r>
              <a:rPr lang="de-DE" sz="2400" b="1" dirty="0"/>
              <a:t> </a:t>
            </a:r>
            <a:r>
              <a:rPr lang="de-DE" sz="2400" b="1" dirty="0" err="1"/>
              <a:t>impact</a:t>
            </a:r>
            <a:r>
              <a:rPr lang="de-DE" sz="2400" b="1" dirty="0"/>
              <a:t>, European </a:t>
            </a:r>
            <a:r>
              <a:rPr lang="de-DE" sz="2400" b="1" dirty="0" err="1"/>
              <a:t>health</a:t>
            </a:r>
            <a:r>
              <a:rPr lang="de-DE" sz="2400" b="1" dirty="0"/>
              <a:t> </a:t>
            </a:r>
            <a:r>
              <a:rPr lang="de-DE" sz="2400" b="1" dirty="0" err="1" smtClean="0"/>
              <a:t>research</a:t>
            </a:r>
            <a:r>
              <a:rPr lang="de-DE" sz="2400" b="1" dirty="0" smtClean="0"/>
              <a:t> </a:t>
            </a:r>
            <a:r>
              <a:rPr lang="de-DE" sz="2400" b="1" dirty="0" err="1"/>
              <a:t>would</a:t>
            </a:r>
            <a:r>
              <a:rPr lang="de-DE" sz="2400" b="1" dirty="0"/>
              <a:t> </a:t>
            </a:r>
            <a:r>
              <a:rPr lang="de-DE" sz="2400" b="1" dirty="0" err="1"/>
              <a:t>benefit</a:t>
            </a:r>
            <a:r>
              <a:rPr lang="de-DE" sz="2400" b="1" dirty="0"/>
              <a:t> </a:t>
            </a:r>
            <a:r>
              <a:rPr lang="de-DE" sz="2400" b="1" dirty="0" err="1"/>
              <a:t>from</a:t>
            </a:r>
            <a:endParaRPr lang="nl-BE" sz="2400" b="1" dirty="0"/>
          </a:p>
        </p:txBody>
      </p:sp>
    </p:spTree>
    <p:extLst>
      <p:ext uri="{BB962C8B-B14F-4D97-AF65-F5344CB8AC3E}">
        <p14:creationId xmlns:p14="http://schemas.microsoft.com/office/powerpoint/2010/main" val="25362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3B5A4-3060-A74F-AB06-199FE14A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4572000" cy="432048"/>
          </a:xfrm>
        </p:spPr>
        <p:txBody>
          <a:bodyPr>
            <a:noAutofit/>
          </a:bodyPr>
          <a:lstStyle/>
          <a:p>
            <a:pPr algn="l"/>
            <a:r>
              <a:rPr lang="it-IT" sz="2400" b="1" dirty="0"/>
              <a:t>A </a:t>
            </a:r>
            <a:r>
              <a:rPr lang="it-IT" sz="2400" b="1" dirty="0" err="1" smtClean="0">
                <a:latin typeface="+mn-lt"/>
              </a:rPr>
              <a:t>next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step</a:t>
            </a:r>
            <a:r>
              <a:rPr lang="it-IT" sz="2400" b="1" dirty="0" smtClean="0"/>
              <a:t> for </a:t>
            </a:r>
            <a:r>
              <a:rPr lang="it-IT" sz="2400" b="1" dirty="0" err="1" smtClean="0"/>
              <a:t>implementation</a:t>
            </a:r>
            <a:r>
              <a:rPr lang="it-IT" sz="2400" b="1" dirty="0" smtClean="0"/>
              <a:t> 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90600"/>
            <a:ext cx="8202062" cy="4343400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524000" y="57912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‘..to </a:t>
            </a:r>
            <a:r>
              <a:rPr lang="en-GB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the impact of health research to achieve better health and well-being of </a:t>
            </a:r>
            <a:r>
              <a:rPr lang="en-GB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citizens creating </a:t>
            </a:r>
            <a:r>
              <a:rPr lang="en-GB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societal and economic </a:t>
            </a:r>
            <a:r>
              <a:rPr lang="en-GB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value’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6008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90600"/>
            <a:ext cx="918746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0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3B5A4-3060-A74F-AB06-199FE14A19DA}"/>
              </a:ext>
            </a:extLst>
          </p:cNvPr>
          <p:cNvSpPr txBox="1">
            <a:spLocks/>
          </p:cNvSpPr>
          <p:nvPr/>
        </p:nvSpPr>
        <p:spPr>
          <a:xfrm>
            <a:off x="609600" y="381000"/>
            <a:ext cx="4572000" cy="4320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400" b="1" dirty="0" err="1" smtClean="0"/>
              <a:t>It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is</a:t>
            </a:r>
            <a:r>
              <a:rPr lang="it-IT" sz="2400" b="1" dirty="0" smtClean="0"/>
              <a:t> time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984915"/>
            <a:ext cx="975360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to respond to citizens’ concern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en-GB" sz="2400" dirty="0" smtClean="0"/>
              <a:t>2017 Eurobarometer: </a:t>
            </a:r>
            <a:r>
              <a:rPr lang="en-GB" sz="2400" dirty="0"/>
              <a:t>70% of EU citizens demanded for more EU action in the field of health </a:t>
            </a:r>
            <a:endParaRPr lang="en-GB" sz="2400" dirty="0" smtClean="0"/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en-GB" sz="2400" dirty="0" smtClean="0"/>
              <a:t>global commitment to health (Sustainable Development Goals)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to implement high-leve</a:t>
            </a:r>
            <a:r>
              <a:rPr lang="en-GB" sz="2400" dirty="0"/>
              <a:t>l</a:t>
            </a:r>
            <a:r>
              <a:rPr lang="en-GB" sz="2400" dirty="0" smtClean="0"/>
              <a:t> recommendations for impactful, mission-driven research that puts citizens at the </a:t>
            </a:r>
            <a:r>
              <a:rPr lang="en-GB" sz="2400" dirty="0" err="1" smtClean="0"/>
              <a:t>center</a:t>
            </a:r>
            <a:endParaRPr lang="en-GB" sz="2400" dirty="0" smtClean="0"/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to build on member state initiatives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to create visible, strong leadership </a:t>
            </a:r>
            <a:r>
              <a:rPr lang="en-GB" sz="2400" dirty="0"/>
              <a:t>in health </a:t>
            </a:r>
            <a:r>
              <a:rPr lang="en-GB" sz="2400" dirty="0" smtClean="0"/>
              <a:t>research</a:t>
            </a:r>
            <a:endParaRPr lang="nl-BE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C3B5A4-3060-A74F-AB06-199FE14A19DA}"/>
              </a:ext>
            </a:extLst>
          </p:cNvPr>
          <p:cNvSpPr txBox="1">
            <a:spLocks/>
          </p:cNvSpPr>
          <p:nvPr/>
        </p:nvSpPr>
        <p:spPr>
          <a:xfrm>
            <a:off x="1143000" y="4800600"/>
            <a:ext cx="1036320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i="1" dirty="0" smtClean="0"/>
              <a:t>for a </a:t>
            </a:r>
            <a:r>
              <a:rPr lang="it-IT" sz="2400" b="1" i="1" dirty="0" err="1" smtClean="0"/>
              <a:t>political</a:t>
            </a:r>
            <a:r>
              <a:rPr lang="it-IT" sz="2400" b="1" i="1" dirty="0" smtClean="0"/>
              <a:t> </a:t>
            </a:r>
            <a:r>
              <a:rPr lang="it-IT" sz="2400" b="1" i="1" dirty="0" err="1" smtClean="0"/>
              <a:t>dialogue</a:t>
            </a:r>
            <a:r>
              <a:rPr lang="it-IT" sz="2400" b="1" i="1" dirty="0" smtClean="0"/>
              <a:t> to </a:t>
            </a:r>
            <a:r>
              <a:rPr lang="it-IT" sz="2400" b="1" i="1" dirty="0" err="1" smtClean="0"/>
              <a:t>secure</a:t>
            </a:r>
            <a:r>
              <a:rPr lang="it-IT" sz="2400" b="1" i="1" dirty="0" smtClean="0"/>
              <a:t> the future of </a:t>
            </a:r>
            <a:r>
              <a:rPr lang="it-IT" sz="2400" b="1" i="1" dirty="0" err="1" smtClean="0"/>
              <a:t>health</a:t>
            </a:r>
            <a:r>
              <a:rPr lang="it-IT" sz="2400" b="1" i="1" dirty="0" smtClean="0"/>
              <a:t> </a:t>
            </a:r>
            <a:r>
              <a:rPr lang="it-IT" sz="2400" b="1" i="1" dirty="0" err="1" smtClean="0"/>
              <a:t>research</a:t>
            </a:r>
            <a:endParaRPr lang="en-US" sz="2400" b="1" i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5029200" y="5410200"/>
            <a:ext cx="5136381" cy="1026735"/>
            <a:chOff x="3794895" y="5334000"/>
            <a:chExt cx="5136381" cy="1026735"/>
          </a:xfrm>
        </p:grpSpPr>
        <p:pic>
          <p:nvPicPr>
            <p:cNvPr id="7" name="Picture 2" descr="http://www.europarl.europa.eu/downloadcentre/sites/europarl.europa.eu.downloadcentre/files/EN2_3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49" t="18580" r="18532" b="10993"/>
            <a:stretch/>
          </p:blipFill>
          <p:spPr bwMode="auto">
            <a:xfrm>
              <a:off x="5469975" y="5370135"/>
              <a:ext cx="1350062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Image result for eu council of ministers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952" y="5448616"/>
              <a:ext cx="1911324" cy="912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895" y="5334000"/>
              <a:ext cx="1495009" cy="1026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197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483" y="1493911"/>
            <a:ext cx="6749917" cy="1096889"/>
          </a:xfrm>
        </p:spPr>
        <p:txBody>
          <a:bodyPr rtlCol="0">
            <a:normAutofit/>
          </a:bodyPr>
          <a:lstStyle/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experts across disciplines and 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-"/>
              <a:defRPr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advisors and liaisons to the 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107134" y="731911"/>
            <a:ext cx="8229600" cy="868800"/>
          </a:xfrm>
        </p:spPr>
        <p:txBody>
          <a:bodyPr>
            <a:normAutofit/>
          </a:bodyPr>
          <a:lstStyle/>
          <a:p>
            <a:pPr algn="l"/>
            <a:r>
              <a:rPr lang="en-US" altLang="nl-BE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Scientific Panel for Health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57800"/>
            <a:ext cx="1785762" cy="122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Content Placeholder 2"/>
          <p:cNvSpPr txBox="1">
            <a:spLocks/>
          </p:cNvSpPr>
          <p:nvPr/>
        </p:nvSpPr>
        <p:spPr>
          <a:xfrm>
            <a:off x="1102983" y="2667000"/>
            <a:ext cx="6115389" cy="167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mandate</a:t>
            </a:r>
            <a:endParaRPr lang="en-US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provide foresight, overall vision, strategy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identify bottlenecks to innovation and propose solutions</a:t>
            </a:r>
            <a:endParaRPr lang="nl-BE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" b="3333"/>
          <a:stretch/>
        </p:blipFill>
        <p:spPr>
          <a:xfrm>
            <a:off x="3446208" y="0"/>
            <a:ext cx="7544328" cy="65823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86397" y="4569767"/>
            <a:ext cx="3236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 recommendations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261105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438399" y="1447800"/>
            <a:ext cx="7337723" cy="4365650"/>
            <a:chOff x="2430847" y="1143000"/>
            <a:chExt cx="7337723" cy="4365650"/>
          </a:xfrm>
        </p:grpSpPr>
        <p:grpSp>
          <p:nvGrpSpPr>
            <p:cNvPr id="5" name="Group 4"/>
            <p:cNvGrpSpPr/>
            <p:nvPr/>
          </p:nvGrpSpPr>
          <p:grpSpPr>
            <a:xfrm>
              <a:off x="2430847" y="1143000"/>
              <a:ext cx="7337723" cy="4365650"/>
              <a:chOff x="852869" y="758685"/>
              <a:chExt cx="7337723" cy="4365650"/>
            </a:xfrm>
          </p:grpSpPr>
          <p:grpSp>
            <p:nvGrpSpPr>
              <p:cNvPr id="2" name="Groeperen 1"/>
              <p:cNvGrpSpPr/>
              <p:nvPr/>
            </p:nvGrpSpPr>
            <p:grpSpPr>
              <a:xfrm>
                <a:off x="852869" y="1495514"/>
                <a:ext cx="7337723" cy="3628821"/>
                <a:chOff x="229931" y="1479529"/>
                <a:chExt cx="8630356" cy="5289647"/>
              </a:xfrm>
            </p:grpSpPr>
            <p:sp>
              <p:nvSpPr>
                <p:cNvPr id="6" name="Ovaal 5"/>
                <p:cNvSpPr/>
                <p:nvPr/>
              </p:nvSpPr>
              <p:spPr>
                <a:xfrm>
                  <a:off x="3804441" y="2661251"/>
                  <a:ext cx="1535118" cy="1535497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ln w="12700">
                        <a:solidFill>
                          <a:schemeClr val="tx2">
                            <a:satMod val="155000"/>
                          </a:schemeClr>
                        </a:solidFill>
                        <a:prstDash val="solid"/>
                      </a:ln>
                      <a:solidFill>
                        <a:schemeClr val="bg2"/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SPH</a:t>
                  </a:r>
                </a:p>
              </p:txBody>
            </p:sp>
            <p:sp>
              <p:nvSpPr>
                <p:cNvPr id="7" name="Rechthoek 6"/>
                <p:cNvSpPr/>
                <p:nvPr/>
              </p:nvSpPr>
              <p:spPr>
                <a:xfrm>
                  <a:off x="6127176" y="1625327"/>
                  <a:ext cx="2625496" cy="1309199"/>
                </a:xfrm>
                <a:prstGeom prst="rect">
                  <a:avLst/>
                </a:prstGeom>
                <a:solidFill>
                  <a:srgbClr val="FFFF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spc="50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002060">
                          <a:alpha val="95000"/>
                        </a:srgbClr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</a:rPr>
                    <a:t>Funders</a:t>
                  </a:r>
                </a:p>
              </p:txBody>
            </p:sp>
            <p:sp>
              <p:nvSpPr>
                <p:cNvPr id="8" name="Rechthoek 7"/>
                <p:cNvSpPr/>
                <p:nvPr/>
              </p:nvSpPr>
              <p:spPr>
                <a:xfrm>
                  <a:off x="229931" y="3236434"/>
                  <a:ext cx="2625496" cy="1309199"/>
                </a:xfrm>
                <a:prstGeom prst="rect">
                  <a:avLst/>
                </a:prstGeom>
                <a:solidFill>
                  <a:srgbClr val="FFFF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spc="50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002060">
                          <a:alpha val="95000"/>
                        </a:srgbClr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</a:rPr>
                    <a:t>Academia</a:t>
                  </a:r>
                </a:p>
              </p:txBody>
            </p:sp>
            <p:sp>
              <p:nvSpPr>
                <p:cNvPr id="9" name="Rechthoek 8"/>
                <p:cNvSpPr/>
                <p:nvPr/>
              </p:nvSpPr>
              <p:spPr>
                <a:xfrm>
                  <a:off x="481549" y="1479529"/>
                  <a:ext cx="2625496" cy="1309199"/>
                </a:xfrm>
                <a:prstGeom prst="rect">
                  <a:avLst/>
                </a:prstGeom>
                <a:solidFill>
                  <a:srgbClr val="FFFF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spc="50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002060">
                          <a:alpha val="95000"/>
                        </a:srgbClr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</a:rPr>
                    <a:t>Research</a:t>
                  </a:r>
                </a:p>
                <a:p>
                  <a:pPr algn="ctr"/>
                  <a:r>
                    <a:rPr lang="en-US" sz="2000" b="1" spc="50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002060">
                          <a:alpha val="95000"/>
                        </a:srgbClr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</a:rPr>
                    <a:t>organizations</a:t>
                  </a:r>
                </a:p>
              </p:txBody>
            </p:sp>
            <p:sp>
              <p:nvSpPr>
                <p:cNvPr id="10" name="Rechthoek 9"/>
                <p:cNvSpPr/>
                <p:nvPr/>
              </p:nvSpPr>
              <p:spPr>
                <a:xfrm>
                  <a:off x="6234791" y="3314866"/>
                  <a:ext cx="2625496" cy="1309199"/>
                </a:xfrm>
                <a:prstGeom prst="rect">
                  <a:avLst/>
                </a:prstGeom>
                <a:solidFill>
                  <a:srgbClr val="FFFF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spc="50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002060">
                          <a:alpha val="95000"/>
                        </a:srgbClr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</a:rPr>
                    <a:t>Charities</a:t>
                  </a:r>
                </a:p>
              </p:txBody>
            </p:sp>
            <p:sp>
              <p:nvSpPr>
                <p:cNvPr id="11" name="Rechthoek 10"/>
                <p:cNvSpPr/>
                <p:nvPr/>
              </p:nvSpPr>
              <p:spPr>
                <a:xfrm>
                  <a:off x="6095338" y="5004405"/>
                  <a:ext cx="2625496" cy="1309199"/>
                </a:xfrm>
                <a:prstGeom prst="rect">
                  <a:avLst/>
                </a:prstGeom>
                <a:solidFill>
                  <a:srgbClr val="FFFF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spc="50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002060">
                          <a:alpha val="95000"/>
                        </a:srgbClr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</a:rPr>
                    <a:t>Industry</a:t>
                  </a:r>
                </a:p>
              </p:txBody>
            </p:sp>
            <p:sp>
              <p:nvSpPr>
                <p:cNvPr id="12" name="Rechthoek 11"/>
                <p:cNvSpPr/>
                <p:nvPr/>
              </p:nvSpPr>
              <p:spPr>
                <a:xfrm>
                  <a:off x="3246674" y="5459977"/>
                  <a:ext cx="2625496" cy="1309199"/>
                </a:xfrm>
                <a:prstGeom prst="rect">
                  <a:avLst/>
                </a:prstGeom>
                <a:solidFill>
                  <a:srgbClr val="FFFF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spc="50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002060">
                          <a:alpha val="95000"/>
                        </a:srgbClr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</a:rPr>
                    <a:t>Government/</a:t>
                  </a:r>
                  <a:br>
                    <a:rPr lang="en-US" sz="2000" b="1" spc="50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002060">
                          <a:alpha val="95000"/>
                        </a:srgbClr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</a:rPr>
                  </a:br>
                  <a:r>
                    <a:rPr lang="en-US" sz="2000" b="1" spc="50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002060">
                          <a:alpha val="95000"/>
                        </a:srgbClr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</a:rPr>
                    <a:t>policymakers</a:t>
                  </a:r>
                </a:p>
              </p:txBody>
            </p:sp>
            <p:sp>
              <p:nvSpPr>
                <p:cNvPr id="14" name="Pijl links en rechts 13"/>
                <p:cNvSpPr/>
                <p:nvPr/>
              </p:nvSpPr>
              <p:spPr>
                <a:xfrm rot="21102595">
                  <a:off x="2893682" y="3765921"/>
                  <a:ext cx="951293" cy="208920"/>
                </a:xfrm>
                <a:prstGeom prst="left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spc="5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endParaRPr>
                </a:p>
              </p:txBody>
            </p:sp>
            <p:sp>
              <p:nvSpPr>
                <p:cNvPr id="15" name="Pijl links en rechts 14"/>
                <p:cNvSpPr/>
                <p:nvPr/>
              </p:nvSpPr>
              <p:spPr>
                <a:xfrm rot="1978811">
                  <a:off x="3216026" y="2394791"/>
                  <a:ext cx="805610" cy="208920"/>
                </a:xfrm>
                <a:prstGeom prst="left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spc="5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endParaRPr>
                </a:p>
              </p:txBody>
            </p:sp>
            <p:sp>
              <p:nvSpPr>
                <p:cNvPr id="16" name="Pijl links en rechts 15"/>
                <p:cNvSpPr/>
                <p:nvPr/>
              </p:nvSpPr>
              <p:spPr>
                <a:xfrm rot="786200">
                  <a:off x="5358416" y="3676896"/>
                  <a:ext cx="805610" cy="208920"/>
                </a:xfrm>
                <a:prstGeom prst="left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spc="5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endParaRPr>
                </a:p>
              </p:txBody>
            </p:sp>
            <p:sp>
              <p:nvSpPr>
                <p:cNvPr id="17" name="Pijl links en rechts 16"/>
                <p:cNvSpPr/>
                <p:nvPr/>
              </p:nvSpPr>
              <p:spPr>
                <a:xfrm rot="19669996">
                  <a:off x="5167544" y="2394791"/>
                  <a:ext cx="805610" cy="208920"/>
                </a:xfrm>
                <a:prstGeom prst="left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spc="5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endParaRPr>
                </a:p>
              </p:txBody>
            </p:sp>
            <p:sp>
              <p:nvSpPr>
                <p:cNvPr id="18" name="Pijl links en rechts 17"/>
                <p:cNvSpPr/>
                <p:nvPr/>
              </p:nvSpPr>
              <p:spPr>
                <a:xfrm rot="16200000">
                  <a:off x="4042991" y="1898621"/>
                  <a:ext cx="1047102" cy="208920"/>
                </a:xfrm>
                <a:prstGeom prst="left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spc="5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endParaRPr>
                </a:p>
              </p:txBody>
            </p:sp>
            <p:sp>
              <p:nvSpPr>
                <p:cNvPr id="19" name="Pijl links en rechts 18"/>
                <p:cNvSpPr/>
                <p:nvPr/>
              </p:nvSpPr>
              <p:spPr>
                <a:xfrm rot="16200000">
                  <a:off x="4048450" y="4729777"/>
                  <a:ext cx="1047101" cy="208919"/>
                </a:xfrm>
                <a:prstGeom prst="left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spc="5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endParaRPr>
                </a:p>
              </p:txBody>
            </p:sp>
            <p:sp>
              <p:nvSpPr>
                <p:cNvPr id="20" name="Pijl links en rechts 19"/>
                <p:cNvSpPr/>
                <p:nvPr/>
              </p:nvSpPr>
              <p:spPr>
                <a:xfrm rot="2528859">
                  <a:off x="5121486" y="4416172"/>
                  <a:ext cx="1011962" cy="258924"/>
                </a:xfrm>
                <a:prstGeom prst="left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spc="5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endParaRPr>
                </a:p>
              </p:txBody>
            </p:sp>
          </p:grpSp>
          <p:sp>
            <p:nvSpPr>
              <p:cNvPr id="24" name="Rechthoek 10"/>
              <p:cNvSpPr/>
              <p:nvPr/>
            </p:nvSpPr>
            <p:spPr>
              <a:xfrm>
                <a:off x="3471475" y="758685"/>
                <a:ext cx="2232256" cy="672854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002060"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Civic society</a:t>
                </a:r>
              </a:p>
            </p:txBody>
          </p:sp>
        </p:grpSp>
        <p:sp>
          <p:nvSpPr>
            <p:cNvPr id="26" name="Rechthoek 11"/>
            <p:cNvSpPr/>
            <p:nvPr/>
          </p:nvSpPr>
          <p:spPr>
            <a:xfrm>
              <a:off x="2602426" y="4276376"/>
              <a:ext cx="2232256" cy="898141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206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Healthcare organizations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882874">
              <a:off x="4975774" y="3633125"/>
              <a:ext cx="737680" cy="688908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664670" y="464147"/>
            <a:ext cx="8743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Engaging with stakeholders through workshops, survey, conferences</a:t>
            </a:r>
            <a:endParaRPr lang="nl-BE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752600" y="381000"/>
            <a:ext cx="8418230" cy="6154843"/>
            <a:chOff x="1478068" y="-87412"/>
            <a:chExt cx="9239999" cy="7060483"/>
          </a:xfrm>
        </p:grpSpPr>
        <p:sp>
          <p:nvSpPr>
            <p:cNvPr id="55" name="Donut 54"/>
            <p:cNvSpPr/>
            <p:nvPr/>
          </p:nvSpPr>
          <p:spPr>
            <a:xfrm>
              <a:off x="1524001" y="0"/>
              <a:ext cx="9143999" cy="6886967"/>
            </a:xfrm>
            <a:prstGeom prst="donut">
              <a:avLst>
                <a:gd name="adj" fmla="val 18284"/>
              </a:avLst>
            </a:prstGeom>
            <a:solidFill>
              <a:schemeClr val="accent1">
                <a:alpha val="7000"/>
              </a:schemeClr>
            </a:solidFill>
            <a:ln>
              <a:solidFill>
                <a:schemeClr val="accent1">
                  <a:lumMod val="20000"/>
                  <a:lumOff val="80000"/>
                  <a:alpha val="1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52434" y="5757446"/>
              <a:ext cx="122020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</a:rPr>
                <a:t>mechanisms</a:t>
              </a:r>
              <a:endParaRPr lang="nl-BE" sz="1600" dirty="0">
                <a:solidFill>
                  <a:srgbClr val="002060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5922" y="3050434"/>
              <a:ext cx="1039906" cy="103990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3275" y="2987081"/>
              <a:ext cx="1078822" cy="107882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9673" y="844856"/>
              <a:ext cx="762000" cy="762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8668" y="6083694"/>
              <a:ext cx="596611" cy="59661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189" y="5357657"/>
              <a:ext cx="629795" cy="62979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423530" y="2242828"/>
              <a:ext cx="1307016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</a:rPr>
                <a:t>research &amp; discovery</a:t>
              </a:r>
              <a:endParaRPr lang="nl-BE" sz="1600" dirty="0">
                <a:solidFill>
                  <a:srgbClr val="00206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42747" y="2242827"/>
              <a:ext cx="1071704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</a:rPr>
                <a:t>innovation</a:t>
              </a:r>
              <a:endParaRPr lang="nl-BE" sz="1600" dirty="0">
                <a:solidFill>
                  <a:srgbClr val="002060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7293" y="4171081"/>
              <a:ext cx="761751" cy="76175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189" y="1648146"/>
              <a:ext cx="874788" cy="874788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676400" y="558225"/>
              <a:ext cx="1256434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</a:rPr>
                <a:t>environment</a:t>
              </a:r>
            </a:p>
            <a:p>
              <a:pPr algn="ctr"/>
              <a:r>
                <a:rPr lang="en-US" sz="1600" dirty="0">
                  <a:solidFill>
                    <a:srgbClr val="002060"/>
                  </a:solidFill>
                </a:rPr>
                <a:t>population</a:t>
              </a:r>
              <a:endParaRPr lang="nl-BE" sz="1600" dirty="0">
                <a:solidFill>
                  <a:srgbClr val="00206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78068" y="2995399"/>
              <a:ext cx="165250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</a:rPr>
                <a:t>public health</a:t>
              </a:r>
            </a:p>
            <a:p>
              <a:pPr algn="ctr"/>
              <a:r>
                <a:rPr lang="en-US" sz="1600" dirty="0">
                  <a:solidFill>
                    <a:srgbClr val="C00000"/>
                  </a:solidFill>
                </a:rPr>
                <a:t>systems medicine</a:t>
              </a:r>
            </a:p>
            <a:p>
              <a:pPr algn="ctr"/>
              <a:r>
                <a:rPr lang="en-US" sz="1600" dirty="0">
                  <a:solidFill>
                    <a:srgbClr val="C00000"/>
                  </a:solidFill>
                </a:rPr>
                <a:t>big data</a:t>
              </a:r>
              <a:endParaRPr lang="nl-BE" sz="1600" dirty="0">
                <a:solidFill>
                  <a:srgbClr val="C00000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4316" y="5375217"/>
              <a:ext cx="708476" cy="70847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1954" y="4011033"/>
              <a:ext cx="706323" cy="706323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9644064" y="5638800"/>
              <a:ext cx="802400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</a:rPr>
                <a:t>devices</a:t>
              </a:r>
              <a:endParaRPr lang="nl-BE" sz="1600" dirty="0">
                <a:solidFill>
                  <a:srgbClr val="002060"/>
                </a:solidFill>
              </a:endParaRPr>
            </a:p>
          </p:txBody>
        </p:sp>
        <p:sp>
          <p:nvSpPr>
            <p:cNvPr id="36" name="Block Arc 35"/>
            <p:cNvSpPr/>
            <p:nvPr/>
          </p:nvSpPr>
          <p:spPr>
            <a:xfrm>
              <a:off x="3990350" y="1247385"/>
              <a:ext cx="4199021" cy="1839264"/>
            </a:xfrm>
            <a:prstGeom prst="blockArc">
              <a:avLst>
                <a:gd name="adj1" fmla="val 10784978"/>
                <a:gd name="adj2" fmla="val 0"/>
                <a:gd name="adj3" fmla="val 8082"/>
              </a:avLst>
            </a:prstGeom>
            <a:solidFill>
              <a:schemeClr val="accent1">
                <a:alpha val="68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239587" y="728246"/>
              <a:ext cx="1291059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</a:rPr>
                <a:t>interventions</a:t>
              </a:r>
              <a:endParaRPr lang="nl-BE" sz="1600" dirty="0">
                <a:solidFill>
                  <a:srgbClr val="00206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93990" y="6019799"/>
              <a:ext cx="1420579" cy="9532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</a:rPr>
                <a:t>health &amp; economic value</a:t>
              </a:r>
              <a:endParaRPr lang="nl-BE" sz="1600" dirty="0">
                <a:solidFill>
                  <a:srgbClr val="00206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364172" y="3136612"/>
              <a:ext cx="13538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</a:rPr>
                <a:t>novel technologies</a:t>
              </a:r>
              <a:endParaRPr lang="nl-BE" sz="1600" dirty="0">
                <a:solidFill>
                  <a:srgbClr val="C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66333" y="5334000"/>
              <a:ext cx="774892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</a:rPr>
                <a:t>market</a:t>
              </a:r>
              <a:endParaRPr lang="nl-BE" sz="1600" dirty="0">
                <a:solidFill>
                  <a:srgbClr val="002060"/>
                </a:solidFill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>
              <a:off x="6705044" y="4319434"/>
              <a:ext cx="1137869" cy="10204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428502" y="4342603"/>
              <a:ext cx="1168535" cy="10814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5173687" y="4233743"/>
              <a:ext cx="18802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multi-stakeholder collaboration</a:t>
              </a:r>
              <a:endParaRPr lang="nl-BE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Equal 53"/>
            <p:cNvSpPr/>
            <p:nvPr/>
          </p:nvSpPr>
          <p:spPr>
            <a:xfrm>
              <a:off x="4913669" y="5646202"/>
              <a:ext cx="2480221" cy="429505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259076" y="1604288"/>
              <a:ext cx="17894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societal participation</a:t>
              </a:r>
            </a:p>
            <a:p>
              <a:pPr algn="ctr"/>
              <a:r>
                <a:rPr lang="en-US" sz="2000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benefit</a:t>
              </a:r>
              <a:endParaRPr lang="nl-BE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087" y="694050"/>
              <a:ext cx="694364" cy="694364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4438" y="1840256"/>
              <a:ext cx="633093" cy="633093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3402" y="6270615"/>
              <a:ext cx="329366" cy="329366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7365" y="2613392"/>
              <a:ext cx="1600162" cy="160016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8669" y="6072626"/>
              <a:ext cx="732077" cy="73207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098" y="1104928"/>
              <a:ext cx="842811" cy="84281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5452" y="4741575"/>
              <a:ext cx="778913" cy="7789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200" y="4692535"/>
              <a:ext cx="848585" cy="84858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524001" y="-87412"/>
              <a:ext cx="9178873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spcAft>
                  <a:spcPts val="1200"/>
                </a:spcAft>
              </a:pPr>
              <a:r>
                <a:rPr lang="en-US" sz="2400" b="1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 </a:t>
              </a:r>
              <a:r>
                <a:rPr lang="en-US" sz="24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 in a connected and </a:t>
              </a:r>
              <a:br>
                <a:rPr lang="en-US" sz="24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participative society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33491" y="44917"/>
            <a:ext cx="2966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i="1" dirty="0" smtClean="0"/>
              <a:t>2017  </a:t>
            </a:r>
            <a:r>
              <a:rPr lang="en-US" sz="1200" b="1" i="1" dirty="0"/>
              <a:t>Scientific Panel for Health Conference</a:t>
            </a:r>
            <a:endParaRPr lang="nl-BE" sz="1200" b="1" i="1" dirty="0"/>
          </a:p>
        </p:txBody>
      </p:sp>
    </p:spTree>
    <p:extLst>
      <p:ext uri="{BB962C8B-B14F-4D97-AF65-F5344CB8AC3E}">
        <p14:creationId xmlns:p14="http://schemas.microsoft.com/office/powerpoint/2010/main" val="19849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7200" y="6356355"/>
            <a:ext cx="2133600" cy="365125"/>
          </a:xfrm>
        </p:spPr>
        <p:txBody>
          <a:bodyPr/>
          <a:lstStyle/>
          <a:p>
            <a:fld id="{72C23328-179E-4D2C-82BB-376AB4610CDE}" type="slidenum">
              <a:rPr lang="nl-BE" smtClean="0"/>
              <a:t>5</a:t>
            </a:fld>
            <a:endParaRPr lang="nl-B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999" t="5000" r="10001"/>
          <a:stretch/>
        </p:blipFill>
        <p:spPr>
          <a:xfrm>
            <a:off x="8763000" y="1407160"/>
            <a:ext cx="1295400" cy="16408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85951" y="1267359"/>
            <a:ext cx="678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“</a:t>
            </a:r>
            <a:r>
              <a:rPr lang="en-US" sz="2400" i="1" dirty="0">
                <a:solidFill>
                  <a:srgbClr val="002060"/>
                </a:solidFill>
                <a:cs typeface="Arial" panose="020B0604020202020204" pitchFamily="34" charset="0"/>
              </a:rPr>
              <a:t>There are many competing political priorities, so we must all shout about the importance of health research and innovation systems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.”</a:t>
            </a:r>
          </a:p>
          <a:p>
            <a:pPr algn="r"/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Carlos Moedas, EU Commissioner</a:t>
            </a:r>
          </a:p>
          <a:p>
            <a:pPr algn="r"/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Research, Science &amp; Innovation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81200" y="3809999"/>
            <a:ext cx="8305800" cy="1938992"/>
            <a:chOff x="457200" y="3810000"/>
            <a:chExt cx="8305800" cy="1938993"/>
          </a:xfrm>
        </p:grpSpPr>
        <p:sp>
          <p:nvSpPr>
            <p:cNvPr id="5" name="Rectangle 4"/>
            <p:cNvSpPr/>
            <p:nvPr/>
          </p:nvSpPr>
          <p:spPr>
            <a:xfrm>
              <a:off x="1981200" y="3810000"/>
              <a:ext cx="6781800" cy="1938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002060"/>
                  </a:solidFill>
                  <a:cs typeface="Arial" panose="020B0604020202020204" pitchFamily="34" charset="0"/>
                </a:rPr>
                <a:t>“</a:t>
              </a:r>
              <a:r>
                <a:rPr lang="en-US" sz="2400" i="1" dirty="0">
                  <a:solidFill>
                    <a:srgbClr val="002060"/>
                  </a:solidFill>
                  <a:cs typeface="Arial" panose="020B0604020202020204" pitchFamily="34" charset="0"/>
                </a:rPr>
                <a:t>Specific needs for health research need further investment and require a collective effort in the years to come</a:t>
              </a:r>
              <a:r>
                <a:rPr lang="en-US" sz="2400" dirty="0">
                  <a:solidFill>
                    <a:srgbClr val="002060"/>
                  </a:solidFill>
                  <a:cs typeface="Arial" panose="020B0604020202020204" pitchFamily="34" charset="0"/>
                </a:rPr>
                <a:t>.”</a:t>
              </a:r>
            </a:p>
            <a:p>
              <a:pPr algn="r"/>
              <a:r>
                <a:rPr lang="en-US" sz="2400" dirty="0">
                  <a:solidFill>
                    <a:srgbClr val="002060"/>
                  </a:solidFill>
                  <a:cs typeface="Arial" panose="020B0604020202020204" pitchFamily="34" charset="0"/>
                </a:rPr>
                <a:t>Manuel </a:t>
              </a:r>
              <a:r>
                <a:rPr lang="en-US" sz="2400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Heitor</a:t>
              </a:r>
              <a:r>
                <a:rPr lang="en-US" sz="2400" dirty="0">
                  <a:solidFill>
                    <a:srgbClr val="002060"/>
                  </a:solidFill>
                  <a:cs typeface="Arial" panose="020B0604020202020204" pitchFamily="34" charset="0"/>
                </a:rPr>
                <a:t>, Minister of Science, Technology &amp; Education, Portugal</a:t>
              </a:r>
            </a:p>
          </p:txBody>
        </p:sp>
        <p:pic>
          <p:nvPicPr>
            <p:cNvPr id="1028" name="Picture 4" descr="https://upload.wikimedia.org/wikipedia/pt/thumb/c/c3/Retrato_oficial_Manuel_Heitor.jpg/200px-Retrato_oficial_Manuel_Heitor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3" r="11935" b="28790"/>
            <a:stretch/>
          </p:blipFill>
          <p:spPr bwMode="auto">
            <a:xfrm>
              <a:off x="457200" y="3955790"/>
              <a:ext cx="1356609" cy="1606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930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1000"/>
            <a:ext cx="1021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 </a:t>
            </a: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 and opportunities for health </a:t>
            </a:r>
            <a:r>
              <a:rPr lang="en-GB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endParaRPr lang="nl-BE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143000"/>
            <a:ext cx="108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Health, health care and health research form a unique and interdependent ecosystem</a:t>
            </a:r>
            <a:endParaRPr lang="nl-BE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324" y="1905000"/>
            <a:ext cx="8416184" cy="43516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696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533400"/>
            <a:ext cx="1028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rising costs in health care can only be managed through research underpinning decisions for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</a:t>
            </a:r>
            <a:endParaRPr lang="nl-BE" sz="4000" dirty="0"/>
          </a:p>
        </p:txBody>
      </p:sp>
      <p:sp>
        <p:nvSpPr>
          <p:cNvPr id="7" name="Text Box 12"/>
          <p:cNvSpPr txBox="1"/>
          <p:nvPr/>
        </p:nvSpPr>
        <p:spPr>
          <a:xfrm>
            <a:off x="9220200" y="3810000"/>
            <a:ext cx="2732059" cy="24275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Health care is a national competence but cannot be separated from research. Health research at the EU-level can identify and address mechanisms that reduce health inequality</a:t>
            </a:r>
            <a:endParaRPr lang="nl-B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B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7000" contrast="6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676400"/>
            <a:ext cx="8278841" cy="42804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020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342" y="582706"/>
            <a:ext cx="9065658" cy="6073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1342" y="277905"/>
            <a:ext cx="8227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has no borders  - we need ‘health in all policies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– no silos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66357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381000"/>
            <a:ext cx="1143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Opportunities from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scientific and technological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</a:t>
            </a:r>
            <a:endParaRPr lang="nl-BE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90600"/>
            <a:ext cx="5807567" cy="4079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667000"/>
            <a:ext cx="6096000" cy="394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rporate-KULeuven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6284</TotalTime>
  <Words>527</Words>
  <Application>Microsoft Office PowerPoint</Application>
  <PresentationFormat>Widescreen</PresentationFormat>
  <Paragraphs>105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Courier New</vt:lpstr>
      <vt:lpstr>Times New Roman</vt:lpstr>
      <vt:lpstr>Verdana</vt:lpstr>
      <vt:lpstr>Wingdings</vt:lpstr>
      <vt:lpstr>Office Theme</vt:lpstr>
      <vt:lpstr>corporate-KULeuven</vt:lpstr>
      <vt:lpstr>PowerPoint Presentation</vt:lpstr>
      <vt:lpstr>The Scientific Panel for 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next step for implementation </vt:lpstr>
      <vt:lpstr>PowerPoint Presentation</vt:lpstr>
      <vt:lpstr>PowerPoint Presentation</vt:lpstr>
    </vt:vector>
  </TitlesOfParts>
  <Company>KUL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Panel for Health</dc:title>
  <dc:creator>Karin Sipido</dc:creator>
  <cp:lastModifiedBy>Karin Sipido</cp:lastModifiedBy>
  <cp:revision>219</cp:revision>
  <cp:lastPrinted>2016-01-19T09:39:28Z</cp:lastPrinted>
  <dcterms:created xsi:type="dcterms:W3CDTF">2015-01-10T13:55:43Z</dcterms:created>
  <dcterms:modified xsi:type="dcterms:W3CDTF">2018-04-25T07:55:22Z</dcterms:modified>
</cp:coreProperties>
</file>